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6" r:id="rId3"/>
    <p:sldId id="290" r:id="rId4"/>
    <p:sldId id="291" r:id="rId5"/>
    <p:sldId id="292" r:id="rId6"/>
    <p:sldId id="293" r:id="rId7"/>
    <p:sldId id="295" r:id="rId8"/>
    <p:sldId id="298" r:id="rId9"/>
    <p:sldId id="294" r:id="rId10"/>
    <p:sldId id="303" r:id="rId11"/>
    <p:sldId id="297" r:id="rId12"/>
    <p:sldId id="300" r:id="rId13"/>
    <p:sldId id="299" r:id="rId14"/>
    <p:sldId id="261" r:id="rId15"/>
    <p:sldId id="262" r:id="rId16"/>
    <p:sldId id="267" r:id="rId17"/>
    <p:sldId id="304" r:id="rId18"/>
    <p:sldId id="268" r:id="rId19"/>
    <p:sldId id="269" r:id="rId20"/>
    <p:sldId id="270" r:id="rId21"/>
    <p:sldId id="283" r:id="rId22"/>
    <p:sldId id="284" r:id="rId23"/>
    <p:sldId id="285" r:id="rId24"/>
    <p:sldId id="287" r:id="rId25"/>
    <p:sldId id="286" r:id="rId26"/>
    <p:sldId id="258" r:id="rId27"/>
    <p:sldId id="259" r:id="rId28"/>
    <p:sldId id="302" r:id="rId29"/>
    <p:sldId id="305" r:id="rId30"/>
    <p:sldId id="272" r:id="rId31"/>
    <p:sldId id="274" r:id="rId32"/>
    <p:sldId id="288" r:id="rId33"/>
    <p:sldId id="273" r:id="rId34"/>
    <p:sldId id="276" r:id="rId35"/>
    <p:sldId id="301" r:id="rId36"/>
    <p:sldId id="278" r:id="rId37"/>
    <p:sldId id="296" r:id="rId38"/>
  </p:sldIdLst>
  <p:sldSz cx="9144000" cy="6858000" type="screen4x3"/>
  <p:notesSz cx="6662738" cy="98663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00FF"/>
    <a:srgbClr val="008000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96" autoAdjust="0"/>
    <p:restoredTop sz="94660"/>
  </p:normalViewPr>
  <p:slideViewPr>
    <p:cSldViewPr>
      <p:cViewPr varScale="1">
        <p:scale>
          <a:sx n="103" d="100"/>
          <a:sy n="103" d="100"/>
        </p:scale>
        <p:origin x="19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handoutMaster" Target="handoutMasters/handout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theme" Target="theme/theme1.xml" 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 /><Relationship Id="rId3" Type="http://schemas.openxmlformats.org/officeDocument/2006/relationships/image" Target="../media/image12.emf" /><Relationship Id="rId7" Type="http://schemas.openxmlformats.org/officeDocument/2006/relationships/image" Target="../media/image16.emf" /><Relationship Id="rId2" Type="http://schemas.openxmlformats.org/officeDocument/2006/relationships/image" Target="../media/image11.emf" /><Relationship Id="rId1" Type="http://schemas.openxmlformats.org/officeDocument/2006/relationships/image" Target="../media/image10.emf" /><Relationship Id="rId6" Type="http://schemas.openxmlformats.org/officeDocument/2006/relationships/image" Target="../media/image15.emf" /><Relationship Id="rId5" Type="http://schemas.openxmlformats.org/officeDocument/2006/relationships/image" Target="../media/image14.emf" /><Relationship Id="rId4" Type="http://schemas.openxmlformats.org/officeDocument/2006/relationships/image" Target="../media/image13.emf" 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8E17CB0E-5E1A-4C24-6123-849798BA15A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C21B7E89-8AAD-E033-8B27-B832EB01D5E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5075" y="0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6" name="Rectangle 4">
            <a:extLst>
              <a:ext uri="{FF2B5EF4-FFF2-40B4-BE49-F238E27FC236}">
                <a16:creationId xmlns:a16="http://schemas.microsoft.com/office/drawing/2014/main" id="{AEA1E372-1DB5-620E-02B6-2E09AD98DA3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16755B4F-936A-2C2F-0D2D-CA17B9AAE7F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5075" y="9372600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A4523C2-9269-473C-8493-3D622FB20A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04BA8B2-4A6A-F8CC-3418-FCA89EAE0D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4C9B1CF-B072-7891-296D-4B4A5A0DEA8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C493540-01BE-A0F7-D474-79E78FF5BC1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5188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C33EEAC-76C8-F103-465B-EE81C160F01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86300"/>
            <a:ext cx="5329238" cy="444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18D3D75A-803C-1DBC-608E-D13CE963E27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88766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C87302A2-F372-C62D-1F47-67F04AB570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371013"/>
            <a:ext cx="288766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90F1DE4-6712-4627-B4DD-12C5514B9EF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7535BCDF-B5BC-C2F2-0EB6-BDAB687C5D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3FA8BF-F250-476A-A6E9-A53E21347120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4B0694D6-01C0-D90E-CC80-811F079BFF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220522E4-0C40-D3CA-BBEF-BB4407547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66FD090B-A14E-8734-E211-DB667FD725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9DE9208D-3B1F-E1CB-ECB8-AF403C9D7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>
              <a:latin typeface="Arial" panose="020B0604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A85BA3F4-C8A2-DC17-F02E-D25E74A6E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32E817-C104-44FB-8CAC-E9861EE22DC4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8DA966F3-9E37-63F3-D2FD-5A7C7F82EF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E93F1B-1CBC-4C50-9A81-FA4E8B1EB43B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1846B7A-B067-F315-BF50-FC38B4FA90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BE11174B-755E-8FF8-09C9-539785DE03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CD31E4F0-BAE5-9920-CBE6-CD2B1855B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C99A44-3C32-45C5-841F-109183869085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434FA21B-2EA7-8241-C486-1BDA2F7F79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0AE5E7D5-A6D6-3601-BF02-22FD46459B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0826EC09-6486-D8D1-B707-816A6BC0E7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DC8252-878A-4EFE-9C81-C33BC4B522DF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65B7E8B8-8C81-2954-7C18-5D04CD3CF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7B3EF54F-1FD6-4F8A-82F4-B793F1CFA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B510CFF5-C0FE-7D4C-40B6-990439CAD9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34C64F-653E-4FA1-95FF-5237576C4F61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8F6ECBF-1660-3C6A-D66F-35A82BA1AC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9B152A21-8753-535F-BDF3-1481F1BBF5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DD0258F2-6D77-849F-3D13-A00CD1EC5E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0FBA8E-1071-47E5-8528-7A19809BA49E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09DA923-D859-AA0E-D564-79E087BAD1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656F5750-CE8B-6F67-0E13-6A183CB792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7331870-1B53-6A6B-4789-E17E89A4B4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56E60B-DEA2-4C4B-9F66-177CF3289A6B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C5AD1B5-F60A-EDA1-4602-42C577346E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C8741F6A-7C22-B61C-A8FF-2DF5F0E845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A14CE9A-5ACE-B8E7-A9C0-85CCE0DA5A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EFAAA0-22F2-4B19-B467-18E62477FDFD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CF589328-C06D-AE77-38CB-CCEE236830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57E9C199-1EB1-7349-5673-60C77AB73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F9B43AD8-B5A6-048E-8A91-AB3C4EBFC6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7F5B0D-D15B-4411-B506-AF8CB0FF3836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A3751B58-A1B5-BDDB-B557-2624216156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B5DC18B8-577B-6194-CE80-7AE7746BA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125D7532-F41D-4259-C1C5-AC3433015A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8B2A97-B70C-42DA-9D53-C111049DFE1B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C91E67AF-3435-22EE-599F-CE94E42006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9D778B23-265F-BCC4-0352-C6E563F4ED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7B9E1FDB-51B7-844F-F67B-BAEF8D446E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CA9F9A-A034-4712-8CE6-1657AA175FE6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863FC552-566F-89F3-ED62-E9919792EF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372F19DC-425D-A553-CB3B-2C2BAFD43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144233BB-26A4-D7F6-DC31-CD17FAD741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76838E-3B46-4D3E-AE89-48EEC9AFFCC5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900345EC-A9A8-7451-B305-03BA9C1FAB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006E303C-9ADF-76F7-1FF5-16F6E8313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0A339188-6D15-4390-35C8-4CD76E4B3A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398400-DB9D-4FDB-A3DD-C4217A9543E8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B603C858-0389-9443-3D83-E070E5E2B9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4DCC1F5D-C690-874A-B618-74AEF0FDF2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60A83A64-2986-9FCD-7654-D14F4391A5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E39C5A-8FE8-465E-BCBC-BA48F26BE74B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2EC4A1B2-A70D-5777-D28E-2FA895564B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710C585F-1E4F-F35C-8810-5395E926AC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7244015-C0E3-6871-D049-C4A361DA72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9C4E8B-2E21-4276-9F36-0C963EB4BFDE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8DC6F181-B99E-F0B0-D56A-51D6F35CD6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D0451C43-152F-449C-A0B6-16CD2E9C6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AADE3781-8227-0A36-B7B0-32D03B3DAD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6C29A4-D396-4A74-950D-BBE0A85C6A4D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20A3E454-D60F-FF9F-FE8E-18B2B4024D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45865115-0294-E89C-6C27-516BCC6CAB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72FAB58B-AF7F-7ED4-80BE-8EBB368B70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CE227A-CA4A-49B8-9DE4-4DC3220A8EEC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2FED1BCF-A638-DACC-F783-716797557F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C4CCD54E-140B-6792-EA5E-F64AC99BBF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11D2E1BA-32C5-4A7A-403B-00DAC0893D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C27153-AC82-4F8C-B513-C52373DE71CE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CA610239-2CD0-62A0-F8EB-0E15225BBD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35770D90-3421-AA7B-6EFC-13EE3917C1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F8AFDA80-FFD8-627A-5BF6-930A4143C5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B9DAD16F-33AF-740A-07DF-3D5F5337A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>
              <a:latin typeface="Arial" panose="020B0604020202020204" pitchFamily="34" charset="0"/>
            </a:endParaRP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236A48D5-EE1E-3264-2F47-AD10A98A5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236AA0-AD0E-4760-94D2-B48D3FFCDEC7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7BDA6999-6888-FD1A-843C-760728EF1B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496ADD-9834-4727-B41A-A2B46C6DED70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764491A0-C302-8789-395A-FE809501D6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1EF561C3-E38B-C37D-BFF6-56ECE9E73C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0DB6BAC0-7A2B-55E7-3758-7888D81D2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6CC2D4-F4A7-48CE-879E-8193DDDD3C3A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FDB6AC5A-5A08-61FD-F22E-F56ECA89B4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AFD5E472-0AF4-F586-E3AB-138865375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EF412AF-510E-0A8D-6CDC-36BEFCF73C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6B2F6F-D195-44CD-917D-0EEC1F2C36EA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07D5992C-FC73-63F4-B909-B7183EB83A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5EE1227B-95AA-3449-2EC2-15CE19C0D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CF1D8EC1-687A-150B-72FB-FAEDCDBFFE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47DB59-2EBD-4718-9F72-A5BE09646065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8568AB24-66FB-358B-E983-8509465908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7D8E6415-205D-729C-362C-FC628E3C9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3D3D7A14-9EE0-AC1D-CB03-6F1EC698F8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689FEF-0995-445B-B980-E34A946133FF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2F25BFDE-7E28-1DA6-B8BC-69C21D4EC7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1C680356-8CCC-2C44-2AF7-CD3F73C36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860DE29C-7E6C-DF5A-75D2-0B07B33D89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E8FAD3-497A-43BD-8C30-D15FE744ECF1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8F2A7622-B95B-0E18-D223-F0EDACA904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918D3F1D-C12A-7E11-93B4-7773E1095F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BC2B0718-D5F2-B371-E183-BF0A45923E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D5072C-04AB-4AA6-B267-F31F84E6B731}" type="slidenum">
              <a:rPr lang="en-US" altLang="en-US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91D28615-2FD3-84B7-100A-65E98A40E1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E0719279-CF4C-74A9-DE5E-3A0B3B74CE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52CB3F91-9F65-7861-A3A2-DBF02E6F0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782106-99C0-478A-A1FF-1833B0A6B0A4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4E1115F1-7D12-6EC9-21A6-E3FD267C5C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6E748825-A289-7BC0-85C2-DBF44CC135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D77C2BC3-87FA-C16D-41A3-AC44587C6D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86F3E8-4020-4225-A006-32A3CFB4C3A6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EF2F46F1-49A6-9867-FF65-A4759667F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2E03B0F9-BDA1-5997-436C-DC96A369AD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86A39E9C-659D-B157-0912-A8DB723F2F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D70173-F45F-4C0C-836A-63FB17263C58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F4BDF88E-FD8B-46EC-48BD-D92EB1CCFE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372B0D15-CC75-35E1-A457-62DFAD0317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EEC64169-185F-EF8A-E7FF-A447838738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EEB491-3CE3-4B82-A0C2-4C14D9F04C31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F2555D15-8150-B505-4C1E-572B239F73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4861DCB6-29DA-8BAD-FEB5-40DAF8DED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D4BC53CF-475D-B65F-E8D9-B0AE94C88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3CB17D-E1D6-4FF6-AFFD-C0BF40C079CD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F8AB0DFB-6CED-1700-57C4-9C1EAB516A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2B1D46C5-6681-8B87-48D2-5E49528A0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2206C587-73E8-0AE1-3F10-CEEA8B69DE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88CD39-00D8-446A-811B-8EAE14F09D1C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4312511-8AA3-21EC-CEE9-7D8A9D7CCB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8344E21A-66AD-0F11-BB3B-47C6AACC08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D11CB39A-C8CD-ADEE-6A11-965EC10E74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61185-CA2C-47EE-B1C8-FD7F7418A175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600BB389-5794-4300-DE09-5D8B4B388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91C6898D-B1AC-099F-90BD-D575475F9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8B3C6424-646A-FB23-B901-97B78048FA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8E2DE8-3220-4BE9-91F4-09E7182E5944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88DB5CF9-C337-35D2-DADF-167422063C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49A902E6-33F6-4855-B0C4-CABC207579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617BAB-3C0A-9037-3D2B-BEF774933D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BBB8F8-C820-408F-AFAD-3C667A3C5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436950-CA0B-3CBD-BD32-3EB4511A1A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531AC-B651-4D0A-9359-0C62C637F1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65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443C70-F9F5-4AC0-68E6-BE941E3F0F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853D0E-1532-8833-5F83-4FE6796F29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B027F8-390C-8874-9C64-365727E43A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F0313-4305-4B5A-963E-B9E45E729B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592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1CF9D2-D258-509A-5554-1464C3CA1C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F3B221-4414-AA36-DD47-A04C1686D3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AE8829-A0CF-EAD1-D69F-CAB5F6FEA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8E269-B7AB-4B9A-B719-9D88F7FBB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620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1955D01-57C2-73A4-6F7E-A2C11A67FB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F87B818-4C54-6E56-C676-6E4EFA499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EC6BCDA-DD35-45CD-67BD-50C6FFC9ED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E361B6-9B8E-419D-8E7F-C90B0DC324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257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853C1F-F34E-72C7-528C-30475ADEBD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67C6DD-0DF6-DD61-8743-8A8164A889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098A56-E608-3E43-C09A-1FDD7048CF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E2C4D-8D7F-4E51-9795-8EAF4AA023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21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9BF79D-8303-94FD-94A8-8DF8C36DD0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C469E16-AB03-4CD5-E919-A43340B2D3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7535C3A-CC74-1A6C-2285-76BC7C06FF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A08687-A960-4D24-97F3-D68E3BFECF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065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27F10D1-B878-19E4-F1C5-62CF7149E3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B694FD6-2717-D236-34CC-DA95D7416D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4DF2AC-9495-2888-D296-E7A9A8D74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653882-57C1-42C9-BB32-9BFE88EC42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778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83820FF-BFE6-4080-2B59-A9855668D4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21BA85F-DC7C-074B-BBDF-7E00825BE2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C08CB7-D54B-2701-640F-6C852D44A1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041A59-CEAA-4383-8454-1E15C1F298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428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31DDB7-0D99-1D26-1F1E-A1A4F0E39A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101E25-4D1D-0C05-35A2-383E01311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EE6AE3-4ADA-B06C-5A55-3F116B19F2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6FD71-4982-4666-B0F1-13AB87581D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8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3C0724-9AD7-E4B5-FB2E-575CE7201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BB935D-E9F5-77E6-72F7-D9E4351286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1C916C-FDD1-2EA8-9A6C-6C180436BF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8F72AC-3085-40E6-A1C0-66737F4A6D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905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3B081-FC3D-92B9-EB68-48BB4B1D98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7EB737-2837-34A3-DBB7-57C6DAA522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AA25BF-9DAF-4EC3-5596-B5B1CD8771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08B2C-AFF9-4539-B97C-3AA4AE6D8C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40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3970695-2A18-C674-4937-3E2A31C5D6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C3688B8-17BB-017C-406A-1BD92F4C70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B494BC-0E34-B536-0B4C-3E912253F8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5E91D-20A1-461C-8E72-413D5B8374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49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90E21A-D6E4-A9BA-5F16-1DE0FC2F38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5CBD0B0-229F-7521-7E0F-A0BE6F558B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38B83A-CF67-7FC2-9C77-2E7440217E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DA5E01-0698-4B58-BBB4-C190329BA5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868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1A94A9D-A796-EDC4-8A7F-25C66EE211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AF64A2-5A5E-8F00-2479-8C1B601C4F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7CAD24-E143-B774-28C2-B8257B53B4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8B636-C6F9-46D5-8453-55483BEFD4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0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908874-7FF0-7553-A480-ACCA332049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866A5-4707-F00D-EBD1-3F510809AC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C97393-51F6-E1CD-6A16-99F23216F6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1732A7-1EC6-4EBC-86F1-589D90D30B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63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4C5244-8700-D654-F905-795FD0B01E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FA8B93-4DBE-E268-1871-C32A8A6608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E2B879-E407-EA96-8953-9090596658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E1E8EC-9A41-4F98-B7E1-9D12431ADF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98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2CF30A8-F436-B7C7-67F0-5B9A228FA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3CAAFAB-F9F1-4C8C-FAB7-A65DCCBBA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CA892E5-CC88-0025-2492-0ECD065A07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2AB4D1-CFAA-56F0-A338-4D34DEF7F9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5B4D23-0B2F-E181-2F35-ED8BE559968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814D528-493F-4ED3-81C1-3449B0B1DD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 /><Relationship Id="rId2" Type="http://schemas.openxmlformats.org/officeDocument/2006/relationships/video" Target="file:///E:/VedaNew/Nova/400mp4.mp4" TargetMode="External" /><Relationship Id="rId1" Type="http://schemas.openxmlformats.org/officeDocument/2006/relationships/video" Target="file:///H:/CK/Films/Final%20Films%20for%20Presentation/EXT_GRAND_FILM1_1.mpg" TargetMode="External" /><Relationship Id="rId6" Type="http://schemas.openxmlformats.org/officeDocument/2006/relationships/image" Target="../media/image26.png" /><Relationship Id="rId5" Type="http://schemas.openxmlformats.org/officeDocument/2006/relationships/image" Target="../media/image25.png" /><Relationship Id="rId4" Type="http://schemas.openxmlformats.org/officeDocument/2006/relationships/notesSlide" Target="../notesSlides/notesSlide10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 /><Relationship Id="rId7" Type="http://schemas.openxmlformats.org/officeDocument/2006/relationships/image" Target="../media/image28.jpeg" /><Relationship Id="rId2" Type="http://schemas.openxmlformats.org/officeDocument/2006/relationships/slideLayout" Target="../slideLayouts/slideLayout13.xml" /><Relationship Id="rId1" Type="http://schemas.openxmlformats.org/officeDocument/2006/relationships/vmlDrawing" Target="../drawings/vmlDrawing2.vml" /><Relationship Id="rId6" Type="http://schemas.openxmlformats.org/officeDocument/2006/relationships/image" Target="../media/image4.png" /><Relationship Id="rId5" Type="http://schemas.openxmlformats.org/officeDocument/2006/relationships/image" Target="../media/image27.wmf" /><Relationship Id="rId4" Type="http://schemas.openxmlformats.org/officeDocument/2006/relationships/oleObject" Target="../embeddings/oleObject10.bin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 /><Relationship Id="rId2" Type="http://schemas.openxmlformats.org/officeDocument/2006/relationships/slideLayout" Target="../slideLayouts/slideLayout7.xml" /><Relationship Id="rId1" Type="http://schemas.openxmlformats.org/officeDocument/2006/relationships/video" Target="file:///E:/VedaNew/Nova/Grad00.mp4" TargetMode="External" /><Relationship Id="rId4" Type="http://schemas.openxmlformats.org/officeDocument/2006/relationships/image" Target="../media/image29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4.png" /><Relationship Id="rId4" Type="http://schemas.openxmlformats.org/officeDocument/2006/relationships/image" Target="../media/image31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3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13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6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40.jpeg" /><Relationship Id="rId5" Type="http://schemas.openxmlformats.org/officeDocument/2006/relationships/image" Target="../media/image39.jpeg" /><Relationship Id="rId4" Type="http://schemas.openxmlformats.org/officeDocument/2006/relationships/image" Target="../media/image38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16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4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 /><Relationship Id="rId2" Type="http://schemas.openxmlformats.org/officeDocument/2006/relationships/video" Target="file:///E:/VedaNew/Nova/COMPOSITE%20ROCKET%20MOTOR.avi" TargetMode="External" /><Relationship Id="rId1" Type="http://schemas.openxmlformats.org/officeDocument/2006/relationships/video" Target="file:///D:/CK/Films/Final%20Films%20for%20Presentation/EXT_GRAND%20FILM3_1.mpg" TargetMode="External" /><Relationship Id="rId6" Type="http://schemas.openxmlformats.org/officeDocument/2006/relationships/image" Target="../media/image47.png" /><Relationship Id="rId5" Type="http://schemas.openxmlformats.org/officeDocument/2006/relationships/image" Target="../media/image25.png" /><Relationship Id="rId4" Type="http://schemas.openxmlformats.org/officeDocument/2006/relationships/notesSlide" Target="../notesSlides/notesSlide27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50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 /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 /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 /><Relationship Id="rId2" Type="http://schemas.openxmlformats.org/officeDocument/2006/relationships/notesSlide" Target="../notesSlides/notesSlide31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notesSlide" Target="../notesSlides/notesSlide32.xml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 /><Relationship Id="rId2" Type="http://schemas.openxmlformats.org/officeDocument/2006/relationships/video" Target="file:///E:/VedaNew/Nova/600Tst00.mp4" TargetMode="External" /><Relationship Id="rId1" Type="http://schemas.openxmlformats.org/officeDocument/2006/relationships/video" Target="file:///H:/CK/Films/Final%20Films%20for%20Presentation/EXT_GRAND%20FILM3_1.mpg" TargetMode="External" /><Relationship Id="rId6" Type="http://schemas.openxmlformats.org/officeDocument/2006/relationships/image" Target="../media/image56.png" /><Relationship Id="rId5" Type="http://schemas.openxmlformats.org/officeDocument/2006/relationships/image" Target="../media/image25.png" /><Relationship Id="rId4" Type="http://schemas.openxmlformats.org/officeDocument/2006/relationships/notesSlide" Target="../notesSlides/notesSlide33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 /><Relationship Id="rId2" Type="http://schemas.openxmlformats.org/officeDocument/2006/relationships/notesSlide" Target="../notesSlides/notesSlide34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 /><Relationship Id="rId2" Type="http://schemas.openxmlformats.org/officeDocument/2006/relationships/notesSlide" Target="../notesSlides/notesSlide35.xml" /><Relationship Id="rId1" Type="http://schemas.openxmlformats.org/officeDocument/2006/relationships/slideLayout" Target="../slideLayouts/slideLayout13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9.jpeg" /><Relationship Id="rId4" Type="http://schemas.openxmlformats.org/officeDocument/2006/relationships/image" Target="../media/image8.jpe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 /><Relationship Id="rId13" Type="http://schemas.openxmlformats.org/officeDocument/2006/relationships/image" Target="../media/image12.emf" /><Relationship Id="rId18" Type="http://schemas.openxmlformats.org/officeDocument/2006/relationships/oleObject" Target="../embeddings/oleObject6.bin" /><Relationship Id="rId3" Type="http://schemas.openxmlformats.org/officeDocument/2006/relationships/notesSlide" Target="../notesSlides/notesSlide7.xml" /><Relationship Id="rId21" Type="http://schemas.openxmlformats.org/officeDocument/2006/relationships/image" Target="../media/image16.emf" /><Relationship Id="rId7" Type="http://schemas.openxmlformats.org/officeDocument/2006/relationships/image" Target="../media/image10.emf" /><Relationship Id="rId12" Type="http://schemas.openxmlformats.org/officeDocument/2006/relationships/oleObject" Target="../embeddings/oleObject3.bin" /><Relationship Id="rId17" Type="http://schemas.openxmlformats.org/officeDocument/2006/relationships/image" Target="../media/image14.emf" /><Relationship Id="rId2" Type="http://schemas.openxmlformats.org/officeDocument/2006/relationships/slideLayout" Target="../slideLayouts/slideLayout1.xml" /><Relationship Id="rId16" Type="http://schemas.openxmlformats.org/officeDocument/2006/relationships/oleObject" Target="../embeddings/oleObject5.bin" /><Relationship Id="rId20" Type="http://schemas.openxmlformats.org/officeDocument/2006/relationships/oleObject" Target="../embeddings/oleObject7.bin" /><Relationship Id="rId1" Type="http://schemas.openxmlformats.org/officeDocument/2006/relationships/vmlDrawing" Target="../drawings/vmlDrawing1.vml" /><Relationship Id="rId6" Type="http://schemas.openxmlformats.org/officeDocument/2006/relationships/oleObject" Target="../embeddings/oleObject1.bin" /><Relationship Id="rId11" Type="http://schemas.openxmlformats.org/officeDocument/2006/relationships/image" Target="../media/image21.jpeg" /><Relationship Id="rId24" Type="http://schemas.openxmlformats.org/officeDocument/2006/relationships/oleObject" Target="../embeddings/oleObject9.bin" /><Relationship Id="rId5" Type="http://schemas.openxmlformats.org/officeDocument/2006/relationships/image" Target="../media/image19.jpeg" /><Relationship Id="rId15" Type="http://schemas.openxmlformats.org/officeDocument/2006/relationships/image" Target="../media/image13.emf" /><Relationship Id="rId23" Type="http://schemas.openxmlformats.org/officeDocument/2006/relationships/image" Target="../media/image17.wmf" /><Relationship Id="rId10" Type="http://schemas.openxmlformats.org/officeDocument/2006/relationships/image" Target="../media/image11.emf" /><Relationship Id="rId19" Type="http://schemas.openxmlformats.org/officeDocument/2006/relationships/image" Target="../media/image15.emf" /><Relationship Id="rId4" Type="http://schemas.openxmlformats.org/officeDocument/2006/relationships/image" Target="../media/image18.jpeg" /><Relationship Id="rId9" Type="http://schemas.openxmlformats.org/officeDocument/2006/relationships/oleObject" Target="../embeddings/oleObject2.bin" /><Relationship Id="rId14" Type="http://schemas.openxmlformats.org/officeDocument/2006/relationships/oleObject" Target="../embeddings/oleObject4.bin" /><Relationship Id="rId22" Type="http://schemas.openxmlformats.org/officeDocument/2006/relationships/oleObject" Target="../embeddings/oleObject8.bin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4.xml" /><Relationship Id="rId5" Type="http://schemas.openxmlformats.org/officeDocument/2006/relationships/image" Target="../media/image4.png" /><Relationship Id="rId4" Type="http://schemas.openxmlformats.org/officeDocument/2006/relationships/image" Target="../media/image24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ail100">
            <a:extLst>
              <a:ext uri="{FF2B5EF4-FFF2-40B4-BE49-F238E27FC236}">
                <a16:creationId xmlns:a16="http://schemas.microsoft.com/office/drawing/2014/main" id="{EBD4B373-599C-425E-CDDF-9DFD5B458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5F5E851E-C6EA-8334-19F7-F14E9CEA00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1295400"/>
            <a:ext cx="7772400" cy="4191000"/>
          </a:xfrm>
        </p:spPr>
        <p:txBody>
          <a:bodyPr/>
          <a:lstStyle/>
          <a:p>
            <a:pPr eaLnBrk="1" hangingPunct="1">
              <a:defRPr/>
            </a:pPr>
            <a:r>
              <a:rPr lang="el-GR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</a:t>
            </a:r>
            <a: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l-GR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</a:t>
            </a:r>
            <a: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N F I D E N T I A L </a:t>
            </a:r>
            <a:b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l-GR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</a:t>
            </a:r>
            <a: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l-GR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</a:t>
            </a:r>
            <a: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N F I D E N T I A L </a:t>
            </a:r>
            <a:b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l-GR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</a:t>
            </a:r>
            <a: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l-GR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</a:t>
            </a:r>
            <a: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N F I D E N T I A L</a:t>
            </a:r>
            <a:b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l-GR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</a:t>
            </a:r>
            <a: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l-GR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</a:t>
            </a:r>
            <a: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N F I D E N T I A L</a:t>
            </a:r>
            <a:b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l-GR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</a:t>
            </a:r>
            <a: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l-GR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</a:t>
            </a:r>
            <a: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N F I D E N T I A L</a:t>
            </a:r>
            <a:b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l-GR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</a:t>
            </a:r>
            <a: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l-GR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</a:t>
            </a:r>
            <a:r>
              <a:rPr lang="en-US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N F I D E N T I A L</a:t>
            </a: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T_GRAND_FILM1_1.mpg">
            <a:hlinkClick r:id="" action="ppaction://media"/>
            <a:extLst>
              <a:ext uri="{FF2B5EF4-FFF2-40B4-BE49-F238E27FC236}">
                <a16:creationId xmlns:a16="http://schemas.microsoft.com/office/drawing/2014/main" id="{C86EB9B8-48C1-282B-CCA0-CB9A1AD2A0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057">
            <a:extLst>
              <a:ext uri="{FF2B5EF4-FFF2-40B4-BE49-F238E27FC236}">
                <a16:creationId xmlns:a16="http://schemas.microsoft.com/office/drawing/2014/main" id="{F0C27072-9259-8533-BDA3-07CA15EBC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28600"/>
            <a:ext cx="44227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IMPORTANT………</a:t>
            </a:r>
          </a:p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Mobility, flexibility </a:t>
            </a:r>
          </a:p>
        </p:txBody>
      </p:sp>
      <p:pic>
        <p:nvPicPr>
          <p:cNvPr id="3" name="400mp4.mp4">
            <a:hlinkClick r:id="" action="ppaction://media"/>
            <a:extLst>
              <a:ext uri="{FF2B5EF4-FFF2-40B4-BE49-F238E27FC236}">
                <a16:creationId xmlns:a16="http://schemas.microsoft.com/office/drawing/2014/main" id="{09B6E043-DAEE-96B4-631D-4C34433D176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28750"/>
            <a:ext cx="78486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24" name="Object 4">
            <a:extLst>
              <a:ext uri="{FF2B5EF4-FFF2-40B4-BE49-F238E27FC236}">
                <a16:creationId xmlns:a16="http://schemas.microsoft.com/office/drawing/2014/main" id="{4DAA5689-2FD4-A5E7-921B-C406213622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" y="1241425"/>
          <a:ext cx="8686800" cy="546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CorelDRAW" r:id="rId4" imgW="5724144" imgH="3419856" progId="CorelDRAW.Graphic.13">
                  <p:embed/>
                </p:oleObj>
              </mc:Choice>
              <mc:Fallback>
                <p:oleObj name="CorelDRAW" r:id="rId4" imgW="5724144" imgH="3419856" progId="CorelDRAW.Graphic.13">
                  <p:embed/>
                  <p:pic>
                    <p:nvPicPr>
                      <p:cNvPr id="133124" name="Object 4">
                        <a:extLst>
                          <a:ext uri="{FF2B5EF4-FFF2-40B4-BE49-F238E27FC236}">
                            <a16:creationId xmlns:a16="http://schemas.microsoft.com/office/drawing/2014/main" id="{4DAA5689-2FD4-A5E7-921B-C406213622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241425"/>
                        <a:ext cx="8686800" cy="546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23" name="Rectangle 3">
            <a:extLst>
              <a:ext uri="{FF2B5EF4-FFF2-40B4-BE49-F238E27FC236}">
                <a16:creationId xmlns:a16="http://schemas.microsoft.com/office/drawing/2014/main" id="{E7F08E83-833D-6CDF-65EA-8F169E2A1C6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8077200" cy="4419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HYDRA</a:t>
            </a:r>
            <a:r>
              <a:rPr lang="en-US" sz="2800"/>
              <a:t> </a:t>
            </a:r>
            <a:r>
              <a:rPr lang="en-US" sz="2000">
                <a:latin typeface="Arial Black" pitchFamily="34" charset="0"/>
              </a:rPr>
              <a:t>consist six substructures:</a:t>
            </a:r>
            <a:endParaRPr lang="en-US" sz="2800"/>
          </a:p>
          <a:p>
            <a:pPr eaLnBrk="1" hangingPunct="1">
              <a:buFontTx/>
              <a:buNone/>
              <a:defRPr/>
            </a:pPr>
            <a:endParaRPr lang="en-US" sz="1600"/>
          </a:p>
          <a:p>
            <a:pPr eaLnBrk="1" hangingPunct="1">
              <a:buFontTx/>
              <a:buBlip>
                <a:blip r:embed="rId6"/>
              </a:buBlip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Stabilizer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carrier &amp; stabilizers </a:t>
            </a:r>
          </a:p>
          <a:p>
            <a:pPr eaLnBrk="1" hangingPunct="1">
              <a:buFontTx/>
              <a:buBlip>
                <a:blip r:embed="rId6"/>
              </a:buBlip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Nozzle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with rocket destruction system </a:t>
            </a:r>
          </a:p>
          <a:p>
            <a:pPr eaLnBrk="1" hangingPunct="1">
              <a:buFontTx/>
              <a:buBlip>
                <a:blip r:embed="rId6"/>
              </a:buBlip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Rocket propellant grain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</a:p>
          <a:p>
            <a:pPr eaLnBrk="1" hangingPunct="1">
              <a:buFontTx/>
              <a:buBlip>
                <a:blip r:embed="rId6"/>
              </a:buBlip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Rocket motor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chamber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</a:p>
          <a:p>
            <a:pPr eaLnBrk="1" hangingPunct="1">
              <a:buFontTx/>
              <a:buBlip>
                <a:blip r:embed="rId6"/>
              </a:buBlip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Forward closure of rocket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motor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</a:p>
          <a:p>
            <a:pPr eaLnBrk="1" hangingPunct="1">
              <a:buFontTx/>
              <a:buBlip>
                <a:blip r:embed="rId6"/>
              </a:buBlip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Rocket head with reagent</a:t>
            </a:r>
            <a:r>
              <a:rPr lang="en-US" sz="2800"/>
              <a:t> 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A0C50052-DD67-1616-4623-6F2CAE80F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800"/>
          </a:p>
        </p:txBody>
      </p:sp>
      <p:pic>
        <p:nvPicPr>
          <p:cNvPr id="133126" name="Picture 6" descr="Or4">
            <a:extLst>
              <a:ext uri="{FF2B5EF4-FFF2-40B4-BE49-F238E27FC236}">
                <a16:creationId xmlns:a16="http://schemas.microsoft.com/office/drawing/2014/main" id="{D3346563-8901-5634-FFE3-6823F7577EC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15065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C453E5-3464-CDEA-ABA0-1813298D447F}"/>
              </a:ext>
            </a:extLst>
          </p:cNvPr>
          <p:cNvSpPr/>
          <p:nvPr/>
        </p:nvSpPr>
        <p:spPr>
          <a:xfrm>
            <a:off x="0" y="0"/>
            <a:ext cx="9296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7" name="Grad00.mp4">
            <a:hlinkClick r:id="" action="ppaction://media"/>
            <a:extLst>
              <a:ext uri="{FF2B5EF4-FFF2-40B4-BE49-F238E27FC236}">
                <a16:creationId xmlns:a16="http://schemas.microsoft.com/office/drawing/2014/main" id="{B23B22B6-7657-5FF6-D8DC-E665348B60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100" y="554038"/>
            <a:ext cx="10350500" cy="60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0" name="Picture 20" descr="roll_cloud_nine">
            <a:extLst>
              <a:ext uri="{FF2B5EF4-FFF2-40B4-BE49-F238E27FC236}">
                <a16:creationId xmlns:a16="http://schemas.microsoft.com/office/drawing/2014/main" id="{2D3CD76A-D932-BB1E-953C-15FA0FE7539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858000"/>
          </a:xfrm>
          <a:noFill/>
        </p:spPr>
      </p:pic>
      <p:sp>
        <p:nvSpPr>
          <p:cNvPr id="153607" name="Rectangle 7">
            <a:extLst>
              <a:ext uri="{FF2B5EF4-FFF2-40B4-BE49-F238E27FC236}">
                <a16:creationId xmlns:a16="http://schemas.microsoft.com/office/drawing/2014/main" id="{B7D1934F-03AC-84A3-6F0C-5D94EC4073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44958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Important:</a:t>
            </a:r>
            <a:b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endParaRPr lang="en-US" sz="3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53612" name="Picture 12" descr="New CorelDRAW X3 Graphic">
            <a:extLst>
              <a:ext uri="{FF2B5EF4-FFF2-40B4-BE49-F238E27FC236}">
                <a16:creationId xmlns:a16="http://schemas.microsoft.com/office/drawing/2014/main" id="{AB7E8533-9BD5-DDF8-6BE3-E4CA7394486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1075" y="1143000"/>
            <a:ext cx="1295400" cy="5486400"/>
          </a:xfrm>
          <a:solidFill>
            <a:srgbClr val="FFFF99"/>
          </a:solidFill>
        </p:spPr>
      </p:pic>
      <p:sp>
        <p:nvSpPr>
          <p:cNvPr id="28677" name="Rectangle 5">
            <a:extLst>
              <a:ext uri="{FF2B5EF4-FFF2-40B4-BE49-F238E27FC236}">
                <a16:creationId xmlns:a16="http://schemas.microsoft.com/office/drawing/2014/main" id="{09C8617F-A077-4624-D767-62E3C141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800"/>
          </a:p>
        </p:txBody>
      </p:sp>
      <p:sp>
        <p:nvSpPr>
          <p:cNvPr id="153613" name="Rectangle 13">
            <a:extLst>
              <a:ext uri="{FF2B5EF4-FFF2-40B4-BE49-F238E27FC236}">
                <a16:creationId xmlns:a16="http://schemas.microsoft.com/office/drawing/2014/main" id="{6E68BB31-C1DC-39C9-F4C9-CC4051A07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57200"/>
            <a:ext cx="260350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Flame carrier </a:t>
            </a:r>
          </a:p>
          <a:p>
            <a:pPr eaLnBrk="1" hangingPunct="1">
              <a:defRPr/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Chamber with reagent </a:t>
            </a:r>
          </a:p>
          <a:p>
            <a:pPr eaLnBrk="1" hangingPunct="1">
              <a:defRPr/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 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Detonator </a:t>
            </a:r>
          </a:p>
          <a:p>
            <a:pPr eaLnBrk="1" hangingPunct="1">
              <a:defRPr/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Nosecone</a:t>
            </a:r>
            <a:r>
              <a:rPr lang="en-US">
                <a:latin typeface="Arial" charset="0"/>
              </a:rPr>
              <a:t> </a:t>
            </a:r>
          </a:p>
        </p:txBody>
      </p:sp>
      <p:sp>
        <p:nvSpPr>
          <p:cNvPr id="153614" name="Rectangle 14">
            <a:extLst>
              <a:ext uri="{FF2B5EF4-FFF2-40B4-BE49-F238E27FC236}">
                <a16:creationId xmlns:a16="http://schemas.microsoft.com/office/drawing/2014/main" id="{D041ACC7-20CD-F07A-08B5-D1210F194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3600"/>
            <a:ext cx="49530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super active reagent</a:t>
            </a:r>
            <a:br>
              <a: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endParaRPr lang="en-US" sz="24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buFontTx/>
              <a:buBlip>
                <a:blip r:embed="rId5"/>
              </a:buBlip>
              <a:defRPr/>
            </a:pP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silver iodide</a:t>
            </a:r>
            <a:b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endParaRPr lang="en-US" sz="24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buFontTx/>
              <a:buBlip>
                <a:blip r:embed="rId5"/>
              </a:buBlip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carbon dioxide, dry ice</a:t>
            </a:r>
            <a:b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endParaRPr lang="en-US" sz="24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buFontTx/>
              <a:buBlip>
                <a:blip r:embed="rId5"/>
              </a:buBlip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nitrogen liquid,</a:t>
            </a:r>
            <a:b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endParaRPr lang="en-US" sz="24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buFontTx/>
              <a:buBlip>
                <a:blip r:embed="rId5"/>
              </a:buBlip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ice crystals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3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7" grpId="0"/>
      <p:bldP spid="153613" grpId="0"/>
      <p:bldP spid="1536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burche01">
            <a:extLst>
              <a:ext uri="{FF2B5EF4-FFF2-40B4-BE49-F238E27FC236}">
                <a16:creationId xmlns:a16="http://schemas.microsoft.com/office/drawing/2014/main" id="{788C63EF-6B2D-2C7C-32A9-415DF854DE4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B9C9E89C-A904-811D-7B96-2903FE343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/>
          <a:lstStyle/>
          <a:p>
            <a:pPr algn="l" eaLnBrk="1" hangingPunct="1">
              <a:defRPr/>
            </a:pPr>
            <a:r>
              <a:rPr lang="el-GR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Technology</a:t>
            </a:r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-</a:t>
            </a:r>
            <a:r>
              <a:rPr lang="el-GR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Rocket Propellant 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F218948-485E-09A7-0CDE-3D37280EB36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8458200" cy="46783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PREAMBLE REMARKS</a:t>
            </a: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………………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1800" b="1"/>
              <a:t>Result</a:t>
            </a:r>
            <a:r>
              <a:rPr lang="en-US" sz="1800" b="1"/>
              <a:t> </a:t>
            </a:r>
            <a:r>
              <a:rPr lang="el-GR" sz="1800" b="1"/>
              <a:t>of</a:t>
            </a:r>
            <a:r>
              <a:rPr lang="en-US" sz="1800" b="1"/>
              <a:t> m</a:t>
            </a:r>
            <a:r>
              <a:rPr lang="el-GR" sz="1800" b="1"/>
              <a:t>any</a:t>
            </a:r>
            <a:r>
              <a:rPr lang="en-US" sz="1800" b="1"/>
              <a:t> </a:t>
            </a:r>
            <a:r>
              <a:rPr lang="el-GR" sz="1800" b="1"/>
              <a:t>years of research of </a:t>
            </a:r>
            <a:r>
              <a:rPr lang="en-US" sz="1800" b="1"/>
              <a:t>multidisciplinary</a:t>
            </a:r>
            <a:r>
              <a:rPr lang="el-GR" sz="1800" b="1"/>
              <a:t> team</a:t>
            </a:r>
            <a:r>
              <a:rPr lang="en-US" sz="1800" b="1"/>
              <a:t>,</a:t>
            </a:r>
            <a:r>
              <a:rPr lang="el-GR" sz="1800" b="1"/>
              <a:t> </a:t>
            </a:r>
            <a:r>
              <a:rPr lang="en-US" sz="1800" b="1"/>
              <a:t>with great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/>
              <a:t>experience in creation of</a:t>
            </a:r>
            <a:r>
              <a:rPr lang="el-GR" sz="1800" b="1"/>
              <a:t> the real production system</a:t>
            </a:r>
            <a:r>
              <a:rPr lang="en-US" sz="1800" b="1"/>
              <a:t>s</a:t>
            </a:r>
            <a:r>
              <a:rPr lang="el-GR" sz="1800" b="1"/>
              <a:t>.</a:t>
            </a:r>
            <a:endParaRPr lang="en-US" sz="1800" b="1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1800"/>
              <a:t>	                               </a:t>
            </a:r>
            <a:endParaRPr lang="en-US" sz="1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Is</a:t>
            </a: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l-GR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based</a:t>
            </a:r>
            <a:r>
              <a:rPr lang="el-GR" sz="1800" b="1"/>
              <a:t> on </a:t>
            </a:r>
            <a:r>
              <a:rPr lang="en-US" sz="1800" b="1"/>
              <a:t>application </a:t>
            </a:r>
            <a:r>
              <a:rPr lang="el-GR" sz="1800" b="1"/>
              <a:t>of</a:t>
            </a:r>
            <a:r>
              <a:rPr lang="en-US" sz="1800" b="1"/>
              <a:t> 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oxidizer </a:t>
            </a:r>
            <a:r>
              <a:rPr lang="en-US" sz="1800" b="1"/>
              <a:t>uniformly dispersed in a continuous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/>
              <a:t>matrix of </a:t>
            </a:r>
            <a:r>
              <a:rPr lang="el-GR" sz="1800" b="1"/>
              <a:t>thermoplastic </a:t>
            </a:r>
            <a:r>
              <a:rPr 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elastomer binders</a:t>
            </a:r>
            <a:r>
              <a:rPr lang="el-GR" sz="1800" b="1"/>
              <a:t>,</a:t>
            </a:r>
            <a:r>
              <a:rPr lang="en-US" sz="1800" b="1"/>
              <a:t> on different </a:t>
            </a:r>
            <a:r>
              <a:rPr lang="el-GR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polymers.</a:t>
            </a:r>
            <a:endParaRPr lang="en-US" sz="1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 production different manufacturing could be used: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processes</a:t>
            </a:r>
            <a:r>
              <a:rPr lang="el-GR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endParaRPr lang="en-US" sz="1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pressing,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calendaring</a:t>
            </a:r>
            <a:r>
              <a:rPr lang="el-GR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, </a:t>
            </a:r>
            <a:endParaRPr lang="en-US" sz="1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fusion,</a:t>
            </a:r>
            <a:r>
              <a:rPr lang="el-GR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endParaRPr lang="en-US" sz="1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extrusion</a:t>
            </a: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.</a:t>
            </a:r>
            <a:r>
              <a:rPr lang="en-US" sz="18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Manufacturing of grains can be performed </a:t>
            </a:r>
            <a:r>
              <a:rPr lang="el-GR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an</a:t>
            </a:r>
            <a:r>
              <a:rPr lang="en-US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automatic way,</a:t>
            </a:r>
            <a:r>
              <a:rPr lang="en-US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programming in various</a:t>
            </a:r>
            <a:r>
              <a:rPr lang="en-US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phases, always in </a:t>
            </a:r>
            <a:r>
              <a:rPr lang="en-US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way to get </a:t>
            </a:r>
            <a:r>
              <a:rPr lang="el-GR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optimum</a:t>
            </a:r>
            <a:r>
              <a:rPr lang="en-US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result.</a:t>
            </a:r>
            <a:endParaRPr lang="el-GR" sz="1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7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74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74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 descr="oprema 3">
            <a:extLst>
              <a:ext uri="{FF2B5EF4-FFF2-40B4-BE49-F238E27FC236}">
                <a16:creationId xmlns:a16="http://schemas.microsoft.com/office/drawing/2014/main" id="{84F63C5D-9E79-C7C6-27CC-C550824A749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3"/>
            <a:ext cx="9144000" cy="6853237"/>
          </a:xfrm>
          <a:noFill/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id="{72B32704-D3C4-5003-C866-C2C0E4396EE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09600"/>
            <a:ext cx="8458200" cy="55165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THE CHOICE</a:t>
            </a:r>
            <a:endParaRPr lang="en-US" sz="24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/>
              <a:t>Technology is considerably distinct from the conventional methods, &amp; has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/>
              <a:t>many advantages in comparison with them.</a:t>
            </a:r>
            <a:r>
              <a:rPr lang="el-GR" sz="1800" b="1"/>
              <a:t> </a:t>
            </a:r>
            <a:endParaRPr lang="en-US" sz="1800" b="1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b="1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/>
              <a:t>T</a:t>
            </a:r>
            <a:r>
              <a:rPr lang="el-GR" sz="1800"/>
              <a:t>he </a:t>
            </a:r>
            <a:r>
              <a:rPr lang="el-GR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equipment</a:t>
            </a: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, raw</a:t>
            </a:r>
            <a:r>
              <a:rPr lang="el-GR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materials</a:t>
            </a:r>
            <a:r>
              <a:rPr lang="en-US" sz="1800"/>
              <a:t> are standard one - used in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Chemical industry, 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Easily</a:t>
            </a: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from the</a:t>
            </a: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open </a:t>
            </a:r>
            <a:r>
              <a:rPr lang="el-G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market</a:t>
            </a: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el-G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 restriction.</a:t>
            </a:r>
            <a:r>
              <a:rPr lang="el-GR" sz="1800"/>
              <a:t> </a:t>
            </a:r>
            <a:endParaRPr lang="en-US" sz="180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Each raw material can be ordered from different suppliers, same properties.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l-GR" sz="1800" b="1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Important: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600">
              <a:solidFill>
                <a:srgbClr val="FF0000"/>
              </a:solidFill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Technology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is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superior</a:t>
            </a: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compared to the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other </a:t>
            </a: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existing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>
                <a:latin typeface="Arial Black" pitchFamily="34" charset="0"/>
              </a:rPr>
              <a:t>Application field </a:t>
            </a:r>
            <a:r>
              <a:rPr lang="en-US" sz="2000">
                <a:solidFill>
                  <a:srgbClr val="FF0000"/>
                </a:solidFill>
                <a:latin typeface="Arial Black" pitchFamily="34" charset="0"/>
              </a:rPr>
              <a:t>wider</a:t>
            </a:r>
            <a:r>
              <a:rPr lang="en-US" sz="2000">
                <a:latin typeface="Arial Black" pitchFamily="34" charset="0"/>
              </a:rPr>
              <a:t> than other class of solid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>
                <a:latin typeface="Arial Black" pitchFamily="34" charset="0"/>
              </a:rPr>
              <a:t>propellants</a:t>
            </a:r>
            <a:r>
              <a:rPr lang="el-GR" sz="2000" b="1"/>
              <a:t>.</a:t>
            </a:r>
            <a:endParaRPr lang="en-US" sz="2000" b="1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94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945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945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Shema_proces_1.png">
            <a:extLst>
              <a:ext uri="{FF2B5EF4-FFF2-40B4-BE49-F238E27FC236}">
                <a16:creationId xmlns:a16="http://schemas.microsoft.com/office/drawing/2014/main" id="{738A3566-01AC-99BC-836D-00ABA7750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t="66" r="92" b="66"/>
          <a:stretch>
            <a:fillRect/>
          </a:stretch>
        </p:blipFill>
        <p:spPr bwMode="auto">
          <a:xfrm>
            <a:off x="4819650" y="1069975"/>
            <a:ext cx="43227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>
            <a:extLst>
              <a:ext uri="{FF2B5EF4-FFF2-40B4-BE49-F238E27FC236}">
                <a16:creationId xmlns:a16="http://schemas.microsoft.com/office/drawing/2014/main" id="{8621BA91-450C-5587-136F-6E3B91886F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TECHNOLOGICAL ACCESS</a:t>
            </a:r>
            <a:endParaRPr 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C8AA4B8-1628-CDD5-1BED-EB47738A188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267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6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6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rocket propellant grain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is made in: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II independent phases</a:t>
            </a:r>
            <a:r>
              <a:rPr lang="en-US" sz="2000" b="1" dirty="0"/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2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2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2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2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2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2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  First phase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(semi-product)</a:t>
            </a:r>
            <a:r>
              <a:rPr lang="el-GR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endParaRPr 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200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600" b="1" dirty="0">
                <a:latin typeface="+mj-lt"/>
              </a:rPr>
              <a:t>In this phase all ingredients are weighed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600" b="1" dirty="0">
                <a:latin typeface="+mj-lt"/>
              </a:rPr>
              <a:t>&amp; mixed, and then the blend is sheeting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600" b="1" dirty="0">
                <a:latin typeface="+mj-lt"/>
              </a:rPr>
              <a:t>(calendaring) on the two-roll mill,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600" b="1" dirty="0">
                <a:latin typeface="+mj-lt"/>
              </a:rPr>
              <a:t>where is gelatinized &amp;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600" b="1" dirty="0">
                <a:latin typeface="+mj-lt"/>
              </a:rPr>
              <a:t>transformed into a stripe or granule form</a:t>
            </a:r>
            <a:r>
              <a:rPr lang="en-US" sz="1600" b="1" dirty="0"/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6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969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969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Shema_proces_2.png">
            <a:extLst>
              <a:ext uri="{FF2B5EF4-FFF2-40B4-BE49-F238E27FC236}">
                <a16:creationId xmlns:a16="http://schemas.microsoft.com/office/drawing/2014/main" id="{0963EBE5-1453-9F21-E2DA-498A8787F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r="1788" b="2531"/>
          <a:stretch>
            <a:fillRect/>
          </a:stretch>
        </p:blipFill>
        <p:spPr bwMode="auto">
          <a:xfrm>
            <a:off x="4057650" y="-9525"/>
            <a:ext cx="50831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7A4065-6FC7-1B2D-45A9-1F8FAEB73F30}"/>
              </a:ext>
            </a:extLst>
          </p:cNvPr>
          <p:cNvSpPr/>
          <p:nvPr/>
        </p:nvSpPr>
        <p:spPr>
          <a:xfrm>
            <a:off x="381000" y="4027488"/>
            <a:ext cx="4267200" cy="23574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US" sz="1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Important: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dirty="0">
              <a:solidFill>
                <a:schemeClr val="accent2"/>
              </a:solidFill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Machinery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&amp;</a:t>
            </a: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equipment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, </a:t>
            </a: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used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n</a:t>
            </a: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ow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days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</a:t>
            </a: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or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conventional </a:t>
            </a: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thermoplastic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&amp;</a:t>
            </a: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PVC processing,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can be used in our technology after </a:t>
            </a: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proper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Modification.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4970AE-663F-1E04-2AF5-13306F860209}"/>
              </a:ext>
            </a:extLst>
          </p:cNvPr>
          <p:cNvSpPr/>
          <p:nvPr/>
        </p:nvSpPr>
        <p:spPr>
          <a:xfrm>
            <a:off x="381000" y="1697038"/>
            <a:ext cx="4546600" cy="17176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II  Second phase 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b="1" dirty="0">
                <a:latin typeface="+mj-lt"/>
                <a:cs typeface="Times New Roman" pitchFamily="18" charset="0"/>
              </a:rPr>
              <a:t>The feed, which is formed from number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b="1" dirty="0">
                <a:latin typeface="+mj-lt"/>
                <a:cs typeface="Times New Roman" pitchFamily="18" charset="0"/>
              </a:rPr>
              <a:t>of carpet rolls stacked one next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b="1" dirty="0">
                <a:latin typeface="+mj-lt"/>
                <a:cs typeface="Times New Roman" pitchFamily="18" charset="0"/>
              </a:rPr>
              <a:t>to the other,</a:t>
            </a:r>
            <a:r>
              <a:rPr lang="en-US" sz="1600" b="1" dirty="0">
                <a:latin typeface="+mj-lt"/>
              </a:rPr>
              <a:t> is put into TEPVAC plant,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b="1" dirty="0">
                <a:latin typeface="+mj-lt"/>
              </a:rPr>
              <a:t>where is integrated</a:t>
            </a:r>
            <a:r>
              <a:rPr lang="en-US" sz="1600" b="1" dirty="0">
                <a:latin typeface="+mj-lt"/>
                <a:cs typeface="Times New Roman" pitchFamily="18" charset="0"/>
              </a:rPr>
              <a:t> in a grain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b="1" dirty="0">
                <a:latin typeface="+mj-lt"/>
                <a:cs typeface="Times New Roman" pitchFamily="18" charset="0"/>
              </a:rPr>
              <a:t>under desired time, temperature &amp; pressure conditions.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5" name="Picture 11" descr="untitled">
            <a:extLst>
              <a:ext uri="{FF2B5EF4-FFF2-40B4-BE49-F238E27FC236}">
                <a16:creationId xmlns:a16="http://schemas.microsoft.com/office/drawing/2014/main" id="{BE03574B-1169-C720-67E0-D8FBED57C40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1747" name="Rectangle 3">
            <a:extLst>
              <a:ext uri="{FF2B5EF4-FFF2-40B4-BE49-F238E27FC236}">
                <a16:creationId xmlns:a16="http://schemas.microsoft.com/office/drawing/2014/main" id="{ADEF3F13-04C7-160A-CFC3-6BDACDBF9FE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62000"/>
            <a:ext cx="86868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RAW MATERIALS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St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andard oxidisers</a:t>
            </a:r>
            <a:r>
              <a:rPr lang="el-GR" sz="2000" dirty="0"/>
              <a:t> </a:t>
            </a:r>
            <a:r>
              <a:rPr lang="en-US" sz="2000" dirty="0"/>
              <a:t>(</a:t>
            </a:r>
            <a:r>
              <a:rPr lang="el-G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ammonium perhlorat</a:t>
            </a:r>
            <a:r>
              <a:rPr lang="en-US" sz="2000" dirty="0"/>
              <a:t> are used in our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dirty="0"/>
              <a:t>composition</a:t>
            </a:r>
            <a:r>
              <a:rPr lang="el-GR" sz="2000" dirty="0"/>
              <a:t>,</a:t>
            </a:r>
            <a:r>
              <a:rPr lang="en-US" sz="2000" dirty="0"/>
              <a:t> although other</a:t>
            </a:r>
            <a:r>
              <a:rPr lang="el-GR" sz="2000" dirty="0"/>
              <a:t> </a:t>
            </a:r>
            <a:r>
              <a:rPr lang="en-US" sz="2000" dirty="0"/>
              <a:t>solids can be also applied</a:t>
            </a:r>
            <a:r>
              <a:rPr lang="el-GR" sz="2000" dirty="0"/>
              <a:t>.</a:t>
            </a:r>
            <a:endParaRPr lang="en-US" sz="20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l-GR" sz="20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Binder</a:t>
            </a:r>
            <a:r>
              <a:rPr lang="en-US" sz="2000" b="1" dirty="0"/>
              <a:t> - </a:t>
            </a:r>
            <a:r>
              <a:rPr lang="en-US" sz="2000" dirty="0"/>
              <a:t>composed from</a:t>
            </a:r>
            <a:r>
              <a:rPr lang="el-GR" sz="2000" dirty="0"/>
              <a:t> </a:t>
            </a:r>
            <a:r>
              <a:rPr lang="el-G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standard polymers</a:t>
            </a:r>
            <a:r>
              <a:rPr lang="el-GR" sz="2000" dirty="0"/>
              <a:t> or</a:t>
            </a:r>
            <a:r>
              <a:rPr lang="en-US" sz="2000" dirty="0"/>
              <a:t> special</a:t>
            </a:r>
            <a:r>
              <a:rPr lang="el-GR" sz="2000" dirty="0"/>
              <a:t> blo</a:t>
            </a:r>
            <a:r>
              <a:rPr lang="en-US" sz="2000" dirty="0" err="1"/>
              <a:t>ck</a:t>
            </a:r>
            <a:r>
              <a:rPr lang="en-US" sz="2000" dirty="0"/>
              <a:t> co</a:t>
            </a:r>
            <a:r>
              <a:rPr lang="el-GR" sz="2000" dirty="0"/>
              <a:t>polymers</a:t>
            </a:r>
            <a:r>
              <a:rPr lang="en-US" sz="2000" dirty="0"/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dirty="0"/>
              <a:t>They are created</a:t>
            </a:r>
            <a:r>
              <a:rPr lang="el-GR" sz="2000" dirty="0"/>
              <a:t> </a:t>
            </a:r>
            <a:r>
              <a:rPr lang="en-US" sz="2000" dirty="0"/>
              <a:t>in the dependence of specific requirements for propellant,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dirty="0"/>
              <a:t>&amp; </a:t>
            </a:r>
            <a:r>
              <a:rPr lang="el-GR" sz="2000" dirty="0"/>
              <a:t>we </a:t>
            </a:r>
            <a:r>
              <a:rPr lang="en-US" sz="2000" dirty="0"/>
              <a:t>can adjust</a:t>
            </a:r>
            <a:r>
              <a:rPr lang="el-GR" sz="2000" dirty="0"/>
              <a:t> the </a:t>
            </a:r>
            <a:r>
              <a:rPr lang="en-US" sz="2000" dirty="0"/>
              <a:t>technological </a:t>
            </a:r>
            <a:r>
              <a:rPr lang="el-GR" sz="2000" dirty="0"/>
              <a:t>process</a:t>
            </a:r>
            <a:r>
              <a:rPr lang="en-US" sz="2000" dirty="0"/>
              <a:t> for specific binder.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Additives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&amp;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modifiers</a:t>
            </a:r>
            <a:r>
              <a:rPr lang="el-GR" sz="2000" dirty="0"/>
              <a:t> </a:t>
            </a:r>
            <a:r>
              <a:rPr lang="en-US" sz="2000" dirty="0"/>
              <a:t>are</a:t>
            </a:r>
            <a:r>
              <a:rPr lang="el-GR" sz="2000" dirty="0"/>
              <a:t> used </a:t>
            </a:r>
            <a:r>
              <a:rPr lang="en-US" sz="2000" dirty="0"/>
              <a:t>in dependence of specific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dirty="0"/>
              <a:t>requirements</a:t>
            </a:r>
            <a:r>
              <a:rPr lang="el-GR" sz="2000" dirty="0"/>
              <a:t>, to </a:t>
            </a:r>
            <a:r>
              <a:rPr lang="en-US" sz="2000" dirty="0"/>
              <a:t>a</a:t>
            </a:r>
            <a:r>
              <a:rPr lang="el-GR" sz="2000" dirty="0"/>
              <a:t>ssure</a:t>
            </a:r>
            <a:r>
              <a:rPr lang="en-US" sz="2000" dirty="0"/>
              <a:t> </a:t>
            </a:r>
            <a:r>
              <a:rPr lang="el-GR" sz="2000" dirty="0"/>
              <a:t>that the composit</a:t>
            </a:r>
            <a:r>
              <a:rPr lang="en-US" sz="2000" dirty="0"/>
              <a:t>ion</a:t>
            </a:r>
            <a:r>
              <a:rPr lang="el-GR" sz="2000" dirty="0"/>
              <a:t> should</a:t>
            </a:r>
            <a:r>
              <a:rPr lang="en-US" sz="2000" dirty="0"/>
              <a:t> achieve desired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dirty="0"/>
              <a:t>properties </a:t>
            </a:r>
            <a:r>
              <a:rPr lang="el-GR" sz="2000" dirty="0"/>
              <a:t>larger quantity of aluminium or</a:t>
            </a:r>
            <a:r>
              <a:rPr lang="en-US" sz="2000" dirty="0"/>
              <a:t> </a:t>
            </a:r>
            <a:r>
              <a:rPr lang="el-GR" sz="2000" dirty="0"/>
              <a:t>other</a:t>
            </a:r>
            <a:r>
              <a:rPr lang="en-US" sz="2000" dirty="0"/>
              <a:t> </a:t>
            </a:r>
            <a:r>
              <a:rPr lang="el-GR" sz="2000" dirty="0"/>
              <a:t>matter</a:t>
            </a:r>
            <a:r>
              <a:rPr lang="en-US" sz="2000" dirty="0"/>
              <a:t>s, </a:t>
            </a:r>
            <a:r>
              <a:rPr lang="el-GR" sz="2000" dirty="0"/>
              <a:t>not</a:t>
            </a:r>
            <a:r>
              <a:rPr lang="en-US" sz="2000" dirty="0"/>
              <a:t> </a:t>
            </a:r>
            <a:r>
              <a:rPr lang="el-GR" sz="2000" dirty="0"/>
              <a:t>possible in the </a:t>
            </a:r>
            <a:endParaRPr lang="en-US" sz="20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Necessary</a:t>
            </a:r>
            <a:r>
              <a:rPr lang="en-US" sz="2000" dirty="0"/>
              <a:t> to check quality of </a:t>
            </a:r>
            <a:r>
              <a:rPr lang="el-GR" sz="2000" dirty="0"/>
              <a:t>the outcome result</a:t>
            </a:r>
            <a:r>
              <a:rPr lang="en-US" sz="2000" dirty="0"/>
              <a:t>s</a:t>
            </a:r>
            <a:r>
              <a:rPr lang="el-GR" sz="2000" dirty="0"/>
              <a:t>, </a:t>
            </a:r>
            <a:r>
              <a:rPr lang="en-US" sz="2000" dirty="0"/>
              <a:t>&amp; to</a:t>
            </a:r>
            <a:r>
              <a:rPr lang="el-GR" sz="2000" dirty="0"/>
              <a:t> </a:t>
            </a:r>
            <a:r>
              <a:rPr lang="en-US" sz="2000" dirty="0"/>
              <a:t>see if exist some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2000" dirty="0"/>
              <a:t>external factor</a:t>
            </a:r>
            <a:r>
              <a:rPr lang="en-US" sz="2000" dirty="0"/>
              <a:t>s</a:t>
            </a:r>
            <a:r>
              <a:rPr lang="el-GR" sz="2000" dirty="0"/>
              <a:t> </a:t>
            </a:r>
            <a:r>
              <a:rPr lang="en-US" sz="2000" dirty="0"/>
              <a:t>which can </a:t>
            </a:r>
            <a:r>
              <a:rPr lang="el-GR" sz="2000" dirty="0"/>
              <a:t>influence </a:t>
            </a:r>
            <a:r>
              <a:rPr lang="en-US" sz="2000" dirty="0"/>
              <a:t>on </a:t>
            </a:r>
            <a:r>
              <a:rPr lang="el-GR" sz="2000" dirty="0"/>
              <a:t>our product</a:t>
            </a:r>
            <a:r>
              <a:rPr lang="en-US" sz="2000" dirty="0"/>
              <a:t> or process</a:t>
            </a:r>
            <a:r>
              <a:rPr lang="el-GR" sz="2000" dirty="0"/>
              <a:t>.</a:t>
            </a:r>
            <a:endParaRPr lang="el-GR" sz="20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2000" dirty="0"/>
              <a:t>classical</a:t>
            </a:r>
            <a:r>
              <a:rPr lang="en-US" sz="2000" dirty="0"/>
              <a:t> processes.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1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1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1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1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7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7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7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7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7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7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29B8539F-238F-F9D1-7DDB-A2234E274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4652963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4A2507DD-C0DF-AE0C-E93B-6E902AA59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CCCE4AF-F5A0-50A0-EF4D-1D7281131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422650"/>
            <a:ext cx="4652963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0A00AAC-BF7E-6E2E-1D93-3AA694FC71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2650"/>
            <a:ext cx="44958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3B9EBC4E-557D-E46B-D1C6-F574B911449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305800" cy="51355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IMPORTANT….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>
                <a:latin typeface="Arial Black" pitchFamily="34" charset="0"/>
              </a:rPr>
              <a:t>All necessary</a:t>
            </a:r>
            <a:r>
              <a:rPr lang="el-GR" sz="2800" dirty="0">
                <a:latin typeface="Arial Black" pitchFamily="34" charset="0"/>
              </a:rPr>
              <a:t> machinery</a:t>
            </a:r>
            <a:r>
              <a:rPr lang="en-US" sz="2800" dirty="0">
                <a:latin typeface="Arial Black" pitchFamily="34" charset="0"/>
              </a:rPr>
              <a:t> &amp; </a:t>
            </a:r>
            <a:r>
              <a:rPr lang="el-GR" sz="2800" dirty="0">
                <a:latin typeface="Arial Black" pitchFamily="34" charset="0"/>
              </a:rPr>
              <a:t>equipment </a:t>
            </a:r>
            <a:endParaRPr lang="en-US" sz="2800" dirty="0"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>
                <a:latin typeface="Arial Black" pitchFamily="34" charset="0"/>
              </a:rPr>
              <a:t>are designed &amp; c</a:t>
            </a:r>
            <a:r>
              <a:rPr lang="el-GR" sz="2800" dirty="0">
                <a:latin typeface="Arial Black" pitchFamily="34" charset="0"/>
              </a:rPr>
              <a:t>omposed</a:t>
            </a:r>
            <a:r>
              <a:rPr lang="en-US" sz="2800" dirty="0">
                <a:latin typeface="Arial Black" pitchFamily="34" charset="0"/>
              </a:rPr>
              <a:t> f</a:t>
            </a:r>
            <a:r>
              <a:rPr lang="el-GR" sz="2800" dirty="0">
                <a:latin typeface="Arial Black" pitchFamily="34" charset="0"/>
              </a:rPr>
              <a:t>rom</a:t>
            </a:r>
            <a:r>
              <a:rPr lang="en-US" sz="2800" dirty="0">
                <a:latin typeface="Arial Black" pitchFamily="34" charset="0"/>
              </a:rPr>
              <a:t> the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2800" dirty="0">
                <a:latin typeface="Arial Black" pitchFamily="34" charset="0"/>
              </a:rPr>
              <a:t>equipment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l-GR" sz="2800" dirty="0">
                <a:latin typeface="Arial Black" pitchFamily="34" charset="0"/>
              </a:rPr>
              <a:t>(spare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l-GR" sz="2800" dirty="0">
                <a:latin typeface="Arial Black" pitchFamily="34" charset="0"/>
              </a:rPr>
              <a:t>parts)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l-GR" sz="2800" dirty="0">
                <a:latin typeface="Arial Black" pitchFamily="34" charset="0"/>
              </a:rPr>
              <a:t>which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l-GR" sz="2800" dirty="0">
                <a:latin typeface="Arial Black" pitchFamily="34" charset="0"/>
              </a:rPr>
              <a:t>are</a:t>
            </a:r>
            <a:r>
              <a:rPr lang="en-US" sz="2800" dirty="0">
                <a:latin typeface="Arial Black" pitchFamily="34" charset="0"/>
              </a:rPr>
              <a:t> f</a:t>
            </a:r>
            <a:r>
              <a:rPr lang="el-GR" sz="2800" dirty="0">
                <a:latin typeface="Arial Black" pitchFamily="34" charset="0"/>
              </a:rPr>
              <a:t>ound</a:t>
            </a:r>
            <a:r>
              <a:rPr lang="en-US" sz="2800" dirty="0">
                <a:latin typeface="Arial Black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2800" dirty="0">
                <a:latin typeface="Arial Black" pitchFamily="34" charset="0"/>
              </a:rPr>
              <a:t>easily in</a:t>
            </a:r>
            <a:r>
              <a:rPr lang="en-US" sz="2800" dirty="0">
                <a:latin typeface="Arial Black" pitchFamily="34" charset="0"/>
              </a:rPr>
              <a:t> t</a:t>
            </a:r>
            <a:r>
              <a:rPr lang="el-GR" sz="2800" dirty="0">
                <a:latin typeface="Arial Black" pitchFamily="34" charset="0"/>
              </a:rPr>
              <a:t>he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l-GR" sz="2800" dirty="0">
                <a:latin typeface="Arial Black" pitchFamily="34" charset="0"/>
              </a:rPr>
              <a:t>market</a:t>
            </a:r>
            <a:r>
              <a:rPr lang="en-US" sz="2800" dirty="0">
                <a:latin typeface="Arial Black" pitchFamily="34" charset="0"/>
              </a:rPr>
              <a:t>.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“KNOW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- </a:t>
            </a:r>
            <a:r>
              <a:rPr 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HOW”</a:t>
            </a:r>
            <a:r>
              <a:rPr lang="el-GR" sz="2800" dirty="0">
                <a:latin typeface="Arial Black" pitchFamily="34" charset="0"/>
              </a:rPr>
              <a:t> will be</a:t>
            </a:r>
            <a:r>
              <a:rPr lang="en-US" sz="2800" dirty="0">
                <a:latin typeface="Arial Black" pitchFamily="34" charset="0"/>
              </a:rPr>
              <a:t> a</a:t>
            </a:r>
            <a:r>
              <a:rPr lang="el-GR" sz="2800" dirty="0">
                <a:latin typeface="Arial Black" pitchFamily="34" charset="0"/>
              </a:rPr>
              <a:t>vailable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l-GR" sz="2800" dirty="0">
                <a:latin typeface="Arial Black" pitchFamily="34" charset="0"/>
              </a:rPr>
              <a:t>for the</a:t>
            </a:r>
            <a:r>
              <a:rPr lang="en-US" sz="2800" dirty="0">
                <a:latin typeface="Arial Black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2800" dirty="0">
                <a:latin typeface="Arial Black" pitchFamily="34" charset="0"/>
              </a:rPr>
              <a:t>future,</a:t>
            </a:r>
            <a:r>
              <a:rPr lang="en-US" sz="2800" dirty="0">
                <a:latin typeface="Arial Black" pitchFamily="34" charset="0"/>
              </a:rPr>
              <a:t> until the Customer achieves full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2800" dirty="0">
                <a:latin typeface="Arial Black" pitchFamily="34" charset="0"/>
              </a:rPr>
              <a:t>independence.</a:t>
            </a:r>
            <a:endParaRPr lang="en-US" sz="28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7" name="Picture 1033" descr="hail">
            <a:extLst>
              <a:ext uri="{FF2B5EF4-FFF2-40B4-BE49-F238E27FC236}">
                <a16:creationId xmlns:a16="http://schemas.microsoft.com/office/drawing/2014/main" id="{C88BE7E7-9209-8A5A-4087-4595E7B5DF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7650" name="Rectangle 1026">
            <a:extLst>
              <a:ext uri="{FF2B5EF4-FFF2-40B4-BE49-F238E27FC236}">
                <a16:creationId xmlns:a16="http://schemas.microsoft.com/office/drawing/2014/main" id="{DCA6B4E0-D5AC-B5C9-1F17-B1A2A7437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581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SYSTEM   FOR</a:t>
            </a:r>
            <a:b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WEATHER MODIFICATION</a:t>
            </a:r>
            <a:endParaRPr lang="en-US" sz="6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oprema 5">
            <a:extLst>
              <a:ext uri="{FF2B5EF4-FFF2-40B4-BE49-F238E27FC236}">
                <a16:creationId xmlns:a16="http://schemas.microsoft.com/office/drawing/2014/main" id="{3A60FEFD-2D11-EFA9-A67E-839C86381E9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3"/>
            <a:ext cx="9144000" cy="6853237"/>
          </a:xfrm>
          <a:noFill/>
        </p:spPr>
      </p:pic>
      <p:sp>
        <p:nvSpPr>
          <p:cNvPr id="35842" name="Rectangle 2">
            <a:extLst>
              <a:ext uri="{FF2B5EF4-FFF2-40B4-BE49-F238E27FC236}">
                <a16:creationId xmlns:a16="http://schemas.microsoft.com/office/drawing/2014/main" id="{DF93A6A9-2B22-D4E8-F0EF-8D7B9F1E42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2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WHY DO WE THINK THAT OUR </a:t>
            </a:r>
            <a:br>
              <a:rPr lang="el-GR" sz="2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l-GR" sz="2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TECHNOLOGY WOULD BE INTERESTING FOR YOU</a:t>
            </a:r>
            <a:r>
              <a:rPr lang="en-US" sz="2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?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E14908B8-AA72-2B02-3943-3C873CE759D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19200"/>
            <a:ext cx="8763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400" b="1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el-G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nowledge 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achieved at the base of great</a:t>
            </a:r>
            <a:r>
              <a:rPr lang="el-G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 experience 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our t</a:t>
            </a:r>
            <a:r>
              <a:rPr lang="el-G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echnology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el-G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rive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s </a:t>
            </a:r>
            <a:r>
              <a:rPr lang="el-G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us to realise the </a:t>
            </a:r>
            <a:r>
              <a:rPr lang="el-GR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advantages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 in comparison with others</a:t>
            </a:r>
            <a:r>
              <a:rPr lang="el-G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, the </a:t>
            </a:r>
            <a:endParaRPr lang="en-US" sz="2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l-G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main of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which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are the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 f</a:t>
            </a:r>
            <a:r>
              <a:rPr lang="el-G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ollowing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Price of technology</a:t>
            </a:r>
            <a:endParaRPr lang="en-US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Advantages of technology process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l-GR" sz="14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l-GR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Considerably</a:t>
            </a: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l-GR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low </a:t>
            </a: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price </a:t>
            </a:r>
            <a:r>
              <a:rPr lang="el-GR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because:</a:t>
            </a:r>
            <a:endParaRPr lang="en-US" sz="20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6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standard</a:t>
            </a:r>
            <a:r>
              <a:rPr lang="el-GR" sz="2000"/>
              <a:t> </a:t>
            </a:r>
            <a:r>
              <a:rPr lang="el-GR" sz="2000" b="1"/>
              <a:t>equipment and machinery </a:t>
            </a:r>
            <a:r>
              <a:rPr lang="en-US" sz="2000" b="1"/>
              <a:t>are</a:t>
            </a:r>
            <a:r>
              <a:rPr lang="el-GR" sz="2000" b="1"/>
              <a:t> used</a:t>
            </a:r>
            <a:endParaRPr lang="en-US" sz="2000" b="1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l-GR" sz="1400" b="1"/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special</a:t>
            </a:r>
            <a:r>
              <a:rPr lang="el-GR" sz="2000"/>
              <a:t> </a:t>
            </a:r>
            <a:r>
              <a:rPr lang="el-GR" sz="2000" b="1"/>
              <a:t>equipment which helps one to work without our assistance</a:t>
            </a:r>
            <a:r>
              <a:rPr lang="en-US" sz="2000" b="1"/>
              <a:t> </a:t>
            </a:r>
            <a:r>
              <a:rPr lang="el-GR" sz="2000" b="1"/>
              <a:t>and </a:t>
            </a:r>
            <a:r>
              <a:rPr lang="en-US" sz="2000" b="1"/>
              <a:t>its</a:t>
            </a:r>
            <a:r>
              <a:rPr lang="el-GR" sz="2000" b="1"/>
              <a:t> components</a:t>
            </a:r>
            <a:r>
              <a:rPr lang="en-US" sz="2000" b="1"/>
              <a:t>,</a:t>
            </a:r>
            <a:r>
              <a:rPr lang="el-GR" sz="2000" b="1"/>
              <a:t> can be easily  found in any market.</a:t>
            </a:r>
            <a:endParaRPr lang="en-US" sz="2000" b="1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400" b="1"/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raw</a:t>
            </a:r>
            <a:r>
              <a:rPr lang="el-GR" sz="2000">
                <a:latin typeface="Arial Black" pitchFamily="34" charset="0"/>
              </a:rPr>
              <a:t> </a:t>
            </a:r>
            <a:r>
              <a:rPr lang="el-GR" sz="2000" b="1"/>
              <a:t>materials </a:t>
            </a:r>
            <a:r>
              <a:rPr lang="en-US" sz="2000" b="1"/>
              <a:t>are standard &amp; </a:t>
            </a:r>
            <a:r>
              <a:rPr lang="el-GR" sz="2000" b="1"/>
              <a:t>may be easily identified in the market</a:t>
            </a:r>
            <a:endParaRPr 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58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58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58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58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58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58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2053" descr="clouds_19">
            <a:extLst>
              <a:ext uri="{FF2B5EF4-FFF2-40B4-BE49-F238E27FC236}">
                <a16:creationId xmlns:a16="http://schemas.microsoft.com/office/drawing/2014/main" id="{20396A56-5F3D-FE4C-A4E3-BE0A3D6D428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3"/>
            <a:ext cx="9144000" cy="6853237"/>
          </a:xfrm>
          <a:noFill/>
        </p:spPr>
      </p:pic>
      <p:sp>
        <p:nvSpPr>
          <p:cNvPr id="71683" name="Rectangle 2051">
            <a:extLst>
              <a:ext uri="{FF2B5EF4-FFF2-40B4-BE49-F238E27FC236}">
                <a16:creationId xmlns:a16="http://schemas.microsoft.com/office/drawing/2014/main" id="{2E41D5E2-47D4-6A9E-8100-3B03201CCF8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47800"/>
            <a:ext cx="8763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4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en-US" sz="2000"/>
              <a:t>Thermoplastic binder, low cost ingredients, commercially available</a:t>
            </a:r>
            <a:r>
              <a:rPr lang="en-US" altLang="en-US" sz="2000">
                <a:cs typeface="Times New Roman" panose="02020603050405020304" pitchFamily="18" charset="0"/>
              </a:rPr>
              <a:t>, thus yielding economical products</a:t>
            </a:r>
            <a:r>
              <a:rPr lang="en-US" altLang="en-US" sz="2000"/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en-US" sz="2000">
                <a:cs typeface="Times New Roman" panose="02020603050405020304" pitchFamily="18" charset="0"/>
              </a:rPr>
              <a:t>The technological process </a:t>
            </a:r>
            <a:r>
              <a:rPr lang="en-US" altLang="en-US" sz="2000"/>
              <a:t>is accomplished through salvation</a:t>
            </a:r>
            <a:r>
              <a:rPr lang="en-US" altLang="en-US" sz="2000">
                <a:cs typeface="Times New Roman" panose="02020603050405020304" pitchFamily="18" charset="0"/>
              </a:rPr>
              <a:t> or “physical curing“, with thermoset binders we have polymerization reactions in which prepolymers are cross-linked by chemical curing agents, so-called "post-cure“.</a:t>
            </a:r>
            <a:endParaRPr lang="en-US" altLang="en-US" sz="20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en-US" sz="2000"/>
              <a:t>The use of thermoplastic elastomers instead of cross-linked elastomers avoids the problems associated with pot-life and cure time.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en-US" sz="2000"/>
              <a:t>The thermoplastic binder systems &amp; their ingredients are almost insensitive to moisture &amp; impurities in other ingredients.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en-US" sz="2000"/>
              <a:t>Manufacturing method allows that dry or wet blend may be prepared at a remote location.</a:t>
            </a:r>
          </a:p>
        </p:txBody>
      </p:sp>
      <p:sp>
        <p:nvSpPr>
          <p:cNvPr id="71684" name="Rectangle 2052">
            <a:extLst>
              <a:ext uri="{FF2B5EF4-FFF2-40B4-BE49-F238E27FC236}">
                <a16:creationId xmlns:a16="http://schemas.microsoft.com/office/drawing/2014/main" id="{49B4C440-3240-E87F-D921-3CA50AD60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838200"/>
            <a:ext cx="84582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Advantages of technology process</a:t>
            </a:r>
          </a:p>
        </p:txBody>
      </p:sp>
      <p:sp>
        <p:nvSpPr>
          <p:cNvPr id="71689" name="Rectangle 2057">
            <a:extLst>
              <a:ext uri="{FF2B5EF4-FFF2-40B4-BE49-F238E27FC236}">
                <a16:creationId xmlns:a16="http://schemas.microsoft.com/office/drawing/2014/main" id="{FC232501-A010-D44B-18D6-5FFC896BC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28600"/>
            <a:ext cx="41354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IMPORTANT………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1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1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2" name="Picture 1032" descr="balda_snow_curves">
            <a:extLst>
              <a:ext uri="{FF2B5EF4-FFF2-40B4-BE49-F238E27FC236}">
                <a16:creationId xmlns:a16="http://schemas.microsoft.com/office/drawing/2014/main" id="{AF0AF53A-5569-2AF5-ADB8-58AB7127026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2707" name="Rectangle 1027">
            <a:extLst>
              <a:ext uri="{FF2B5EF4-FFF2-40B4-BE49-F238E27FC236}">
                <a16:creationId xmlns:a16="http://schemas.microsoft.com/office/drawing/2014/main" id="{8935C492-D4A6-DD28-2989-86F6A2063B9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609600"/>
            <a:ext cx="8610600" cy="579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After calendaring, storage life of sheet (semi-product) is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unlimited</a:t>
            </a:r>
            <a:r>
              <a:rPr lang="en-US" sz="2000"/>
              <a:t>, no changes in the main characteristics.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As a stable semi-product, the sheet can be immediately used after delivery to the end user at close or distant locations in various forms.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In vacuum casting of large, cross-linked solid rocket motors, a high propellant level </a:t>
            </a: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rise rate</a:t>
            </a:r>
            <a:r>
              <a:rPr lang="en-US" sz="2000"/>
              <a:t> is required. In the process with thermoplastic elastomers,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rise rate is not in a consideration.</a:t>
            </a:r>
            <a:r>
              <a:rPr lang="en-US" sz="20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During cure of cross-linked elastomers, the mixture will shrink, which can cause a tensile/shear stress across the bond area, </a:t>
            </a:r>
            <a:r>
              <a:rPr lang="en-US" sz="2000">
                <a:cs typeface="Times New Roman" pitchFamily="18" charset="0"/>
              </a:rPr>
              <a:t>thus creating a problem that often leads in bond failure to the rocket insulation &amp; casing, and causes propellant cracking - </a:t>
            </a:r>
            <a:r>
              <a:rPr lang="en-US" sz="2000"/>
              <a:t>Our process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enhances propellant integrity</a:t>
            </a:r>
            <a:r>
              <a:rPr lang="en-US" sz="2000"/>
              <a:t> because significantly eliminates the stress induced propensity for surface cracking.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Thermoplastic propellant grain can be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recycled</a:t>
            </a:r>
            <a:r>
              <a:rPr lang="en-US" sz="2000"/>
              <a:t> as opposed to cross-linked propellant grains.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white-cumulus-clouds">
            <a:extLst>
              <a:ext uri="{FF2B5EF4-FFF2-40B4-BE49-F238E27FC236}">
                <a16:creationId xmlns:a16="http://schemas.microsoft.com/office/drawing/2014/main" id="{580C02FD-0778-B480-C627-F4DD56B2558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3731" name="Rectangle 3">
            <a:extLst>
              <a:ext uri="{FF2B5EF4-FFF2-40B4-BE49-F238E27FC236}">
                <a16:creationId xmlns:a16="http://schemas.microsoft.com/office/drawing/2014/main" id="{EF0E06B3-DD74-AA3C-8C09-287EE7A2C45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55638"/>
            <a:ext cx="8686800" cy="55927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Defects of thermoplastic propellant grains may be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corrected</a:t>
            </a:r>
            <a:r>
              <a:rPr lang="en-US" sz="2000"/>
              <a:t> by melting localized portions of the grain or reprocessing.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With thermoplastic elastomer propellant formulations, the process can be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interrupted at any stage</a:t>
            </a:r>
            <a:r>
              <a:rPr lang="en-US" sz="2000"/>
              <a:t>; even interfaces which are produced by interruption of fusion can be corrected by re-melting the grain at any such interface.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Casting</a:t>
            </a:r>
            <a:r>
              <a:rPr lang="en-US" sz="2000"/>
              <a:t> of a cross-linked propellant grain cannot be interrupted for even short periods of time, </a:t>
            </a:r>
            <a:r>
              <a:rPr lang="en-US" sz="2000">
                <a:cs typeface="Times New Roman" pitchFamily="18" charset="0"/>
              </a:rPr>
              <a:t>or discontinuous interfaces will result in the propellant grain</a:t>
            </a:r>
            <a:r>
              <a:rPr lang="en-US" sz="2000"/>
              <a:t>.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Energy required</a:t>
            </a:r>
            <a:r>
              <a:rPr lang="en-US" sz="2000"/>
              <a:t> to melt the thermoplastic elastomer is less than that required to cure or cross-link a chemically active thermoset propellant. </a:t>
            </a: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Fusion</a:t>
            </a:r>
            <a:r>
              <a:rPr lang="en-US" sz="2000"/>
              <a:t> temperature of the thermoplastic elastomer propellant formulation may be higher than typical cure temperatures of cross-linked elastomers, the time required for fusion is subsequently less than time required for curing (</a:t>
            </a:r>
            <a:r>
              <a:rPr lang="en-US" sz="2000" i="1">
                <a:latin typeface="Symbol" pitchFamily="18" charset="2"/>
              </a:rPr>
              <a:t>f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135=6days/8h</a:t>
            </a:r>
            <a:r>
              <a:rPr lang="en-US" sz="2000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clouds_68">
            <a:extLst>
              <a:ext uri="{FF2B5EF4-FFF2-40B4-BE49-F238E27FC236}">
                <a16:creationId xmlns:a16="http://schemas.microsoft.com/office/drawing/2014/main" id="{401E81AA-B19F-AEB9-C216-92117CF3CC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3"/>
            <a:ext cx="9144000" cy="6853237"/>
          </a:xfrm>
          <a:noFill/>
        </p:spPr>
      </p:pic>
      <p:sp>
        <p:nvSpPr>
          <p:cNvPr id="75779" name="Rectangle 3">
            <a:extLst>
              <a:ext uri="{FF2B5EF4-FFF2-40B4-BE49-F238E27FC236}">
                <a16:creationId xmlns:a16="http://schemas.microsoft.com/office/drawing/2014/main" id="{26AFF441-8C17-0BE5-2101-5B27308BBF4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14400"/>
            <a:ext cx="8534400" cy="52117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The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processing equipment</a:t>
            </a:r>
            <a:r>
              <a:rPr lang="en-US" sz="2000"/>
              <a:t> is standard one, no additional costs &amp; without any embargo. The need for high–shear mixers or extruders is eliminated.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The process can be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completely automatized</a:t>
            </a:r>
            <a:r>
              <a:rPr lang="en-US" sz="2000"/>
              <a:t>, </a:t>
            </a:r>
            <a:r>
              <a:rPr lang="en-US" sz="2000">
                <a:cs typeface="Times New Roman" pitchFamily="18" charset="0"/>
              </a:rPr>
              <a:t>with little manpower during the process of manufacturing propellant sheet and its processing into grain.</a:t>
            </a:r>
            <a:r>
              <a:rPr lang="en-US" sz="20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The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pressure level</a:t>
            </a:r>
            <a:r>
              <a:rPr lang="en-US" sz="2000"/>
              <a:t> &amp; the achieved forces during the propellant grain manufacturing are low, contributing to the safety of the production procedure. 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No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limitations</a:t>
            </a:r>
            <a:r>
              <a:rPr lang="en-US" sz="2000"/>
              <a:t> in minimal or maximal outside diameter of the produced grains. 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Process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allows tailoring</a:t>
            </a:r>
            <a:r>
              <a:rPr lang="en-US" sz="2000"/>
              <a:t> of a variable burning rates &amp;</a:t>
            </a:r>
            <a:r>
              <a:rPr lang="en-US" sz="2000">
                <a:cs typeface="Times New Roman" pitchFamily="18" charset="0"/>
              </a:rPr>
              <a:t> also superior quality control of the manufactured propellant before it is produced in the form grain or joined with the rocket motor casing.</a:t>
            </a:r>
            <a:r>
              <a:rPr lang="en-US" sz="1800">
                <a:cs typeface="Times New Roman" pitchFamily="18" charset="0"/>
              </a:rPr>
              <a:t> 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5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5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0" name="Picture 8" descr="clouds_66">
            <a:extLst>
              <a:ext uri="{FF2B5EF4-FFF2-40B4-BE49-F238E27FC236}">
                <a16:creationId xmlns:a16="http://schemas.microsoft.com/office/drawing/2014/main" id="{9D8E10A3-9CA6-8369-E61D-DBE31C2C32A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4755" name="Rectangle 3">
            <a:extLst>
              <a:ext uri="{FF2B5EF4-FFF2-40B4-BE49-F238E27FC236}">
                <a16:creationId xmlns:a16="http://schemas.microsoft.com/office/drawing/2014/main" id="{83E566F3-60E2-C64E-45CA-83D48F9226A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81000"/>
            <a:ext cx="86868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Times New Roman" pitchFamily="18" charset="0"/>
              </a:rPr>
              <a:t>Fusion of different compositions</a:t>
            </a:r>
            <a:r>
              <a:rPr lang="en-US" sz="2000">
                <a:cs typeface="Times New Roman" pitchFamily="18" charset="0"/>
              </a:rPr>
              <a:t> of propellant is possible with various energy &amp; ballistic properties into a unique grain, leading to easy &amp; flexible production of single-chamber dual thrust propellant grain.</a:t>
            </a:r>
            <a:r>
              <a:rPr lang="en-US" sz="2000"/>
              <a:t> This tailoring facilitates the provision for optimum thrust versus time performances.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The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inhibition</a:t>
            </a:r>
            <a:r>
              <a:rPr lang="en-US" sz="2000"/>
              <a:t> process is a part of the grain manufacturing operation. Excellent bondage between inhibition and propellant is obtained after completion of this process.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Method improved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integration of small metal</a:t>
            </a:r>
            <a:r>
              <a:rPr lang="en-US" sz="2000"/>
              <a:t> &amp; non-metal parts for connecting the grain to motor elements, and integration of a large number of metallic heat conductive wires to increase the burning rate.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Proper grain dimensions can be easily achieved by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additional machining</a:t>
            </a:r>
            <a:r>
              <a:rPr lang="en-US" sz="2000"/>
              <a:t>, owing to good mechanical properties of propellant.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4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Quality control is facilitated than for conventional propellants.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40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/>
              <a:t>The full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characterization</a:t>
            </a:r>
            <a:r>
              <a:rPr lang="en-US" sz="2000"/>
              <a:t> is possible in all phases of manufacturing process, prior to grain joining with the rocket motor casing.</a:t>
            </a:r>
            <a:r>
              <a:rPr lang="en-US" sz="1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7" name="Picture 439" descr="super-snow-a">
            <a:extLst>
              <a:ext uri="{FF2B5EF4-FFF2-40B4-BE49-F238E27FC236}">
                <a16:creationId xmlns:a16="http://schemas.microsoft.com/office/drawing/2014/main" id="{C8060BF4-EB07-91E0-0EA7-A796659EE60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1D55571B-7AAC-DA11-55E9-C19217FF8D0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533400"/>
            <a:ext cx="8229600" cy="213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COMPARISON BETWEEN CLASSES OF COMPOSITE PROPELLANTS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0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1600" b="1" dirty="0"/>
              <a:t>      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The characteristics of rocket propellants with the same energy properties, produced by the </a:t>
            </a:r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classic casting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method &amp; produce by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our technology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, are listed in the following table.</a:t>
            </a:r>
            <a:endParaRPr lang="en-US" sz="1400" b="1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400" b="1" dirty="0"/>
          </a:p>
        </p:txBody>
      </p:sp>
      <p:graphicFrame>
        <p:nvGraphicFramePr>
          <p:cNvPr id="7721" name="Group 553">
            <a:extLst>
              <a:ext uri="{FF2B5EF4-FFF2-40B4-BE49-F238E27FC236}">
                <a16:creationId xmlns:a16="http://schemas.microsoft.com/office/drawing/2014/main" id="{C1957A5B-354F-867A-567C-F63AB2D59896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381000" y="2895600"/>
          <a:ext cx="8305800" cy="2987675"/>
        </p:xfrm>
        <a:graphic>
          <a:graphicData uri="http://schemas.openxmlformats.org/drawingml/2006/table">
            <a:tbl>
              <a:tblPr/>
              <a:tblGrid>
                <a:gridCol w="3900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2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2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CARACTERISTICS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 </a:t>
                      </a:r>
                    </a:p>
                  </a:txBody>
                  <a:tcPr marT="45730" marB="45730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THERMOSET</a:t>
                      </a: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COMPOSITE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PROPELLANTS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(HTPB)</a:t>
                      </a:r>
                    </a:p>
                  </a:txBody>
                  <a:tcPr marT="45730" marB="45730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THERMOPLASTIC CO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MPOSITE PROPELANT</a:t>
                      </a:r>
                    </a:p>
                  </a:txBody>
                  <a:tcPr marT="45730" marB="45730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Specific impulse (Ns/kg) at pressure 70 bar 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2600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marT="45730" marB="45730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2600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Density (kg/m</a:t>
                      </a:r>
                      <a:r>
                        <a:rPr kumimoji="0" lang="el-GR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1740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marT="45730" marB="45730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1800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Linear burning rate (mm/s) at pressure p=70 bar 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2 – 40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marT="45730" marB="45730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5 - 70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Exponent in linear burning rate law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0,2 -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 </a:t>
                      </a: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0,7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marT="45730" marB="45730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0,1 - 0,6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Minimal pressure of stable burning (bar)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5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1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Tensile strength (MPa) at  +15 C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0.8 - 1.2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1.2 - 3.6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Maximum strain at break (%)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30 - 80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2 - 20</a:t>
                      </a:r>
                    </a:p>
                  </a:txBody>
                  <a:tcPr marT="45730" marB="45730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0" name="Picture 214" descr="super-snow-a">
            <a:extLst>
              <a:ext uri="{FF2B5EF4-FFF2-40B4-BE49-F238E27FC236}">
                <a16:creationId xmlns:a16="http://schemas.microsoft.com/office/drawing/2014/main" id="{8405FAE3-B0BF-9EB1-2560-A26467CF35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9144000" cy="6864350"/>
          </a:xfrm>
          <a:noFill/>
        </p:spPr>
      </p:pic>
      <p:graphicFrame>
        <p:nvGraphicFramePr>
          <p:cNvPr id="9561" name="Group 345">
            <a:extLst>
              <a:ext uri="{FF2B5EF4-FFF2-40B4-BE49-F238E27FC236}">
                <a16:creationId xmlns:a16="http://schemas.microsoft.com/office/drawing/2014/main" id="{5E2758C2-C588-E44C-B317-60705262DBB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7200" y="381000"/>
          <a:ext cx="8305800" cy="5894388"/>
        </p:xfrm>
        <a:graphic>
          <a:graphicData uri="http://schemas.openxmlformats.org/drawingml/2006/table">
            <a:tbl>
              <a:tblPr/>
              <a:tblGrid>
                <a:gridCol w="383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6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6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Temperature range (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C)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-50 - +50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-50 - +65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Raw propellant physical state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Viscous paste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Sheet, grains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Raw propellant stocking time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30 min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&gt; 10 years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Manufacturing process of grain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casting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Pressing, injection, extrusion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Possibility for integration of the metallic heat conductive wire</a:t>
                      </a: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Poor (none)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Good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Capability for machining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Poor (none)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Good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Inhibition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satisfactory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excellent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Metal powder integration capability (%)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20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50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Possibility for integration metal parts for connection or control</a:t>
                      </a: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none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Good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Grain maximum mass (kg)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&lt; 100,000.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&lt; 50,000.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Maximum grain diameter (mm)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7,000.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2,000.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0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Type of equipment for technological process</a:t>
                      </a: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Special, restrictive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Standard and modified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81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Ability for purchasing of the raw materials </a:t>
                      </a: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Restrictive, special approval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Commercial raw material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81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Ability for production of unique grain with different compositions of propellants</a:t>
                      </a: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no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yes</a:t>
                      </a:r>
                    </a:p>
                  </a:txBody>
                  <a:tcPr marT="45709" marB="4570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Possibility of recycling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no</a:t>
                      </a:r>
                    </a:p>
                  </a:txBody>
                  <a:tcPr marT="45709" marB="45709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Black" pitchFamily="34" charset="0"/>
                        </a:rPr>
                        <a:t>yes</a:t>
                      </a:r>
                    </a:p>
                  </a:txBody>
                  <a:tcPr marT="45709" marB="45709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XT_GRAND FILM3_1.mpg">
            <a:hlinkClick r:id="" action="ppaction://media"/>
            <a:extLst>
              <a:ext uri="{FF2B5EF4-FFF2-40B4-BE49-F238E27FC236}">
                <a16:creationId xmlns:a16="http://schemas.microsoft.com/office/drawing/2014/main" id="{1C45CA73-F4A8-CE06-D14B-C65F39E0DE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57">
            <a:extLst>
              <a:ext uri="{FF2B5EF4-FFF2-40B4-BE49-F238E27FC236}">
                <a16:creationId xmlns:a16="http://schemas.microsoft.com/office/drawing/2014/main" id="{632E2BF9-7F72-C8B2-AB34-0584366A1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28600"/>
            <a:ext cx="68516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IMPORTANT………</a:t>
            </a:r>
          </a:p>
          <a:p>
            <a:pPr eaLnBrk="1" hangingPunct="1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Subject of proper integration </a:t>
            </a:r>
          </a:p>
        </p:txBody>
      </p:sp>
      <p:pic>
        <p:nvPicPr>
          <p:cNvPr id="7" name="COMPOSITE ROCKET MOTOR.avi">
            <a:hlinkClick r:id="" action="ppaction://media"/>
            <a:extLst>
              <a:ext uri="{FF2B5EF4-FFF2-40B4-BE49-F238E27FC236}">
                <a16:creationId xmlns:a16="http://schemas.microsoft.com/office/drawing/2014/main" id="{57A43E36-712C-70AB-AE59-D56FC7C3022D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371600"/>
            <a:ext cx="9525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>
            <a:extLst>
              <a:ext uri="{FF2B5EF4-FFF2-40B4-BE49-F238E27FC236}">
                <a16:creationId xmlns:a16="http://schemas.microsoft.com/office/drawing/2014/main" id="{F3914395-4192-CD2F-3554-00D395C5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19175"/>
            <a:ext cx="4246563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Three_grain155.1.jpg">
            <a:extLst>
              <a:ext uri="{FF2B5EF4-FFF2-40B4-BE49-F238E27FC236}">
                <a16:creationId xmlns:a16="http://schemas.microsoft.com/office/drawing/2014/main" id="{392546C6-28C4-8B47-4B0F-56FEF1597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4276725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Three_grain155.2.jpg">
            <a:extLst>
              <a:ext uri="{FF2B5EF4-FFF2-40B4-BE49-F238E27FC236}">
                <a16:creationId xmlns:a16="http://schemas.microsoft.com/office/drawing/2014/main" id="{B3B323EB-DF45-69EC-D645-FA8885BBC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1544638"/>
            <a:ext cx="45720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E2B876-3CC3-DF58-D8AE-EF5A0876534F}"/>
              </a:ext>
            </a:extLst>
          </p:cNvPr>
          <p:cNvSpPr txBox="1"/>
          <p:nvPr/>
        </p:nvSpPr>
        <p:spPr>
          <a:xfrm>
            <a:off x="2455863" y="469900"/>
            <a:ext cx="3886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굴림" panose="020B0600000101010101" pitchFamily="34" charset="-127"/>
              </a:rPr>
              <a:t>CASE-BONDED GRAIN</a:t>
            </a:r>
            <a:endParaRPr lang="en-US" sz="24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>
            <a:extLst>
              <a:ext uri="{FF2B5EF4-FFF2-40B4-BE49-F238E27FC236}">
                <a16:creationId xmlns:a16="http://schemas.microsoft.com/office/drawing/2014/main" id="{234C5112-3A52-9BF2-3A26-28621663C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n-US"/>
          </a:p>
        </p:txBody>
      </p:sp>
      <p:pic>
        <p:nvPicPr>
          <p:cNvPr id="89096" name="Picture 8" descr="24aug-hail">
            <a:extLst>
              <a:ext uri="{FF2B5EF4-FFF2-40B4-BE49-F238E27FC236}">
                <a16:creationId xmlns:a16="http://schemas.microsoft.com/office/drawing/2014/main" id="{C40222BF-2D35-0DD2-C43B-C879FABA2B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89097" name="Rectangle 9">
            <a:extLst>
              <a:ext uri="{FF2B5EF4-FFF2-40B4-BE49-F238E27FC236}">
                <a16:creationId xmlns:a16="http://schemas.microsoft.com/office/drawing/2014/main" id="{017AC01E-4FBE-FED7-8C73-EE86A737E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8699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Is it possible to influence on weather?</a:t>
            </a:r>
          </a:p>
          <a:p>
            <a:pPr eaLnBrk="1" hangingPunct="1">
              <a:defRPr/>
            </a:pPr>
            <a:endParaRPr lang="en-US" sz="3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Hail</a:t>
            </a: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Snow</a:t>
            </a: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Rain</a:t>
            </a:r>
          </a:p>
        </p:txBody>
      </p:sp>
      <p:sp>
        <p:nvSpPr>
          <p:cNvPr id="89098" name="Rectangle 10">
            <a:extLst>
              <a:ext uri="{FF2B5EF4-FFF2-40B4-BE49-F238E27FC236}">
                <a16:creationId xmlns:a16="http://schemas.microsoft.com/office/drawing/2014/main" id="{0C223D27-E45D-B137-1966-2F820FB54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343400"/>
            <a:ext cx="4191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YES!!!!!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9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9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9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9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9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9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90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90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9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9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9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p0165">
            <a:extLst>
              <a:ext uri="{FF2B5EF4-FFF2-40B4-BE49-F238E27FC236}">
                <a16:creationId xmlns:a16="http://schemas.microsoft.com/office/drawing/2014/main" id="{DDDB6BDC-37AE-ABBE-DE3E-9D2C2A9921F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8E2A900E-D293-7681-A951-B6F51A2FA53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marL="381000" indent="-381000" eaLnBrk="1" hangingPunct="1">
              <a:lnSpc>
                <a:spcPct val="80000"/>
              </a:lnSpc>
              <a:buFontTx/>
              <a:buNone/>
              <a:defRPr/>
            </a:pP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Strategic advantages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marL="381000" indent="-381000" eaLnBrk="1" hangingPunct="1">
              <a:lnSpc>
                <a:spcPct val="80000"/>
              </a:lnSpc>
              <a:buFontTx/>
              <a:buNone/>
              <a:defRPr/>
            </a:pPr>
            <a:endParaRPr lang="el-GR" sz="1600" b="1" dirty="0">
              <a:solidFill>
                <a:srgbClr val="FF0000"/>
              </a:solidFill>
            </a:endParaRPr>
          </a:p>
          <a:p>
            <a:pPr marL="381000" indent="-38100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The offered t</a:t>
            </a:r>
            <a:r>
              <a:rPr lang="el-GR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echnology makes 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possible</a:t>
            </a:r>
            <a:r>
              <a:rPr lang="el-GR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:</a:t>
            </a:r>
            <a:endParaRPr lang="en-US" sz="20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marL="381000" indent="-381000" eaLnBrk="1" hangingPunct="1">
              <a:lnSpc>
                <a:spcPct val="80000"/>
              </a:lnSpc>
              <a:buFontTx/>
              <a:buNone/>
              <a:defRPr/>
            </a:pPr>
            <a:endParaRPr lang="el-GR" sz="20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marL="381000" indent="-3810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Substituti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on</a:t>
            </a:r>
            <a:r>
              <a:rPr lang="el-GR" sz="2000" dirty="0">
                <a:latin typeface="Arial Black" pitchFamily="34" charset="0"/>
              </a:rPr>
              <a:t> </a:t>
            </a:r>
            <a:r>
              <a:rPr lang="en-US" sz="2000" b="1" dirty="0"/>
              <a:t>of grains in e</a:t>
            </a:r>
            <a:r>
              <a:rPr lang="el-GR" sz="2000" b="1" dirty="0"/>
              <a:t>xisting rocket system</a:t>
            </a:r>
            <a:r>
              <a:rPr lang="en-US" sz="2000" b="1" dirty="0"/>
              <a:t>s</a:t>
            </a:r>
            <a:r>
              <a:rPr lang="el-GR" sz="2000" b="1" dirty="0"/>
              <a:t> which resources had expired or are about to be exhausted, by other</a:t>
            </a:r>
            <a:r>
              <a:rPr lang="en-US" sz="2000" b="1" dirty="0"/>
              <a:t>s</a:t>
            </a:r>
            <a:r>
              <a:rPr lang="el-GR" sz="2000" b="1" dirty="0"/>
              <a:t> which easily may be produced in your facilities in order to expand the life of the existing system</a:t>
            </a:r>
            <a:r>
              <a:rPr lang="en-US" sz="2000" b="1" dirty="0"/>
              <a:t>s</a:t>
            </a:r>
            <a:r>
              <a:rPr lang="el-GR" sz="2000" b="1" dirty="0"/>
              <a:t> and so on.</a:t>
            </a:r>
            <a:endParaRPr lang="en-US" sz="2000" b="1" dirty="0"/>
          </a:p>
          <a:p>
            <a:pPr marL="381000" indent="-381000" eaLnBrk="1" hangingPunct="1">
              <a:lnSpc>
                <a:spcPct val="80000"/>
              </a:lnSpc>
              <a:buFontTx/>
              <a:buNone/>
              <a:defRPr/>
            </a:pPr>
            <a:endParaRPr lang="el-GR" sz="2000" b="1" dirty="0"/>
          </a:p>
          <a:p>
            <a:pPr marL="381000" indent="-3810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Design</a:t>
            </a:r>
            <a:r>
              <a:rPr lang="el-GR" sz="2000" dirty="0"/>
              <a:t> </a:t>
            </a:r>
            <a:r>
              <a:rPr lang="en-US" sz="2000" b="1" dirty="0"/>
              <a:t>of</a:t>
            </a:r>
            <a:r>
              <a:rPr lang="el-GR" sz="2000" b="1" dirty="0"/>
              <a:t> own system</a:t>
            </a:r>
            <a:r>
              <a:rPr lang="en-US" sz="2000" b="1" dirty="0"/>
              <a:t>s</a:t>
            </a:r>
            <a:r>
              <a:rPr lang="el-GR" sz="2000" b="1" dirty="0"/>
              <a:t> from scratch.</a:t>
            </a:r>
            <a:endParaRPr lang="en-US" sz="2000" b="1" dirty="0"/>
          </a:p>
          <a:p>
            <a:pPr marL="381000" indent="-3810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endParaRPr lang="en-US" sz="2000" b="1" dirty="0">
              <a:latin typeface="Arial Black" pitchFamily="34" charset="0"/>
            </a:endParaRPr>
          </a:p>
          <a:p>
            <a:pPr marL="381000" indent="-3810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Elimination of I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nfluence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&amp; restriction</a:t>
            </a:r>
            <a:r>
              <a:rPr lang="el-GR" sz="2000" dirty="0"/>
              <a:t> </a:t>
            </a:r>
            <a:r>
              <a:rPr lang="el-GR" sz="2000" b="1" dirty="0"/>
              <a:t>from “abroad”.</a:t>
            </a:r>
            <a:endParaRPr lang="en-US" sz="2000" b="1" dirty="0"/>
          </a:p>
          <a:p>
            <a:pPr marL="381000" indent="-381000" eaLnBrk="1" hangingPunct="1">
              <a:lnSpc>
                <a:spcPct val="80000"/>
              </a:lnSpc>
              <a:buFontTx/>
              <a:buNone/>
              <a:defRPr/>
            </a:pPr>
            <a:endParaRPr lang="el-GR" sz="2000" b="1" dirty="0"/>
          </a:p>
          <a:p>
            <a:pPr marL="381000" indent="-3810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Providing S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ervice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</a:t>
            </a:r>
            <a:r>
              <a:rPr lang="en-US" sz="2000" dirty="0"/>
              <a:t> </a:t>
            </a:r>
            <a:r>
              <a:rPr lang="en-US" sz="2000" b="1" dirty="0"/>
              <a:t>to </a:t>
            </a:r>
            <a:r>
              <a:rPr lang="el-GR" sz="2000" b="1" dirty="0"/>
              <a:t>countries with good relationship in order to </a:t>
            </a:r>
            <a:r>
              <a:rPr lang="en-US" sz="2000" b="1" dirty="0"/>
              <a:t>get </a:t>
            </a:r>
            <a:r>
              <a:rPr lang="el-GR" sz="2000" b="1" dirty="0"/>
              <a:t>strategic and economical </a:t>
            </a:r>
            <a:r>
              <a:rPr lang="en-US" sz="2000" b="1" dirty="0"/>
              <a:t>benefits</a:t>
            </a:r>
            <a:r>
              <a:rPr lang="el-GR" sz="2000" b="1" dirty="0"/>
              <a:t>. </a:t>
            </a:r>
            <a:endParaRPr lang="en-US" sz="2000" b="1" dirty="0"/>
          </a:p>
          <a:p>
            <a:pPr marL="381000" indent="-381000" eaLnBrk="1" hangingPunct="1">
              <a:lnSpc>
                <a:spcPct val="80000"/>
              </a:lnSpc>
              <a:buFontTx/>
              <a:buNone/>
              <a:defRPr/>
            </a:pPr>
            <a:endParaRPr lang="en-US" sz="2000" b="1" dirty="0"/>
          </a:p>
          <a:p>
            <a:pPr marL="381000" indent="-3810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&amp;</a:t>
            </a:r>
            <a:r>
              <a:rPr lang="el-GR" sz="2000" dirty="0">
                <a:solidFill>
                  <a:srgbClr val="FF0000"/>
                </a:solidFill>
              </a:rPr>
              <a:t> </a:t>
            </a:r>
            <a:r>
              <a:rPr lang="el-GR" sz="2000" dirty="0">
                <a:latin typeface="Arial Black" pitchFamily="34" charset="0"/>
              </a:rPr>
              <a:t>last but not the least the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Independence</a:t>
            </a:r>
            <a:r>
              <a:rPr lang="el-GR" sz="2000" dirty="0">
                <a:latin typeface="Arial Black" pitchFamily="34" charset="0"/>
              </a:rPr>
              <a:t> with which you </a:t>
            </a:r>
            <a:r>
              <a:rPr lang="en-US" sz="2000" dirty="0">
                <a:latin typeface="Arial Black" pitchFamily="34" charset="0"/>
              </a:rPr>
              <a:t>can</a:t>
            </a:r>
            <a:r>
              <a:rPr lang="el-GR" sz="2000" dirty="0">
                <a:latin typeface="Arial Black" pitchFamily="34" charset="0"/>
              </a:rPr>
              <a:t> operate</a:t>
            </a:r>
            <a:r>
              <a:rPr lang="en-US" sz="2000" dirty="0">
                <a:latin typeface="Arial Black" pitchFamily="34" charset="0"/>
              </a:rPr>
              <a:t>.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9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9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99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99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53" name="Picture 21" descr="s300pmu(3)">
            <a:extLst>
              <a:ext uri="{FF2B5EF4-FFF2-40B4-BE49-F238E27FC236}">
                <a16:creationId xmlns:a16="http://schemas.microsoft.com/office/drawing/2014/main" id="{B663CD20-2E6C-56E7-AAF7-70AFF57CCE0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0"/>
            <a:ext cx="4876800" cy="6858000"/>
          </a:xfrm>
          <a:noFill/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7CBF1929-8942-CCD8-03AF-355D7F729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Abilities</a:t>
            </a:r>
            <a:r>
              <a:rPr lang="el-GR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for the initial capacity</a:t>
            </a:r>
            <a:br>
              <a:rPr lang="el-GR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endParaRPr lang="en-US" sz="24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3B3F9D8-3687-5976-7C6B-F9E24C77034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86868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1600" b="1" dirty="0"/>
              <a:t>The </a:t>
            </a:r>
            <a:r>
              <a:rPr lang="en-US" sz="1600" b="1" dirty="0"/>
              <a:t>areas</a:t>
            </a:r>
            <a:r>
              <a:rPr lang="el-GR" sz="1600" b="1" dirty="0"/>
              <a:t>, which will be covered, depend on and are in accordance with the </a:t>
            </a:r>
            <a:r>
              <a:rPr lang="en-US" sz="1600" b="1" dirty="0"/>
              <a:t>s</a:t>
            </a:r>
            <a:r>
              <a:rPr lang="el-GR" sz="1600" b="1" dirty="0"/>
              <a:t>trategy</a:t>
            </a:r>
            <a:r>
              <a:rPr lang="en-US" sz="1600" b="1" dirty="0"/>
              <a:t> </a:t>
            </a:r>
            <a:r>
              <a:rPr lang="el-GR" sz="1600" b="1" dirty="0"/>
              <a:t>of </a:t>
            </a:r>
            <a:endParaRPr lang="en-US" sz="16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600" b="1" dirty="0"/>
              <a:t>the state </a:t>
            </a:r>
            <a:r>
              <a:rPr lang="el-GR" sz="1600" b="1" dirty="0"/>
              <a:t>for </a:t>
            </a:r>
            <a:r>
              <a:rPr lang="en-US" sz="1600" b="1" dirty="0"/>
              <a:t>modernization</a:t>
            </a:r>
            <a:r>
              <a:rPr lang="el-GR" sz="1600" b="1" dirty="0"/>
              <a:t> </a:t>
            </a:r>
            <a:r>
              <a:rPr lang="en-US" sz="1600" b="1" dirty="0"/>
              <a:t>&amp;</a:t>
            </a:r>
            <a:r>
              <a:rPr lang="el-GR" sz="1600" b="1" dirty="0"/>
              <a:t> expansion of its armed forces</a:t>
            </a:r>
            <a:r>
              <a:rPr lang="en-US" sz="1600" b="1" dirty="0"/>
              <a:t>, &amp; also</a:t>
            </a:r>
            <a:r>
              <a:rPr lang="el-GR" sz="1600" b="1" dirty="0"/>
              <a:t> </a:t>
            </a:r>
            <a:r>
              <a:rPr lang="en-US" sz="1600" b="1" dirty="0"/>
              <a:t>will be </a:t>
            </a:r>
            <a:r>
              <a:rPr lang="el-GR" sz="1600" b="1" dirty="0"/>
              <a:t>in </a:t>
            </a:r>
            <a:endParaRPr lang="en-US" sz="16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1600" b="1" dirty="0"/>
              <a:t>accordance </a:t>
            </a:r>
            <a:r>
              <a:rPr lang="en-US" sz="1600" b="1" dirty="0"/>
              <a:t>with t</a:t>
            </a:r>
            <a:r>
              <a:rPr lang="el-GR" sz="1600" b="1" dirty="0"/>
              <a:t>he</a:t>
            </a:r>
            <a:r>
              <a:rPr lang="en-US" sz="1600" b="1" dirty="0"/>
              <a:t> internal and </a:t>
            </a:r>
            <a:r>
              <a:rPr lang="el-GR" sz="1600" b="1" dirty="0"/>
              <a:t>world-wide market needs for this type of production.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W</a:t>
            </a:r>
            <a:r>
              <a:rPr lang="el-GR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 may suggest conquering </a:t>
            </a:r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for new </a:t>
            </a:r>
            <a:r>
              <a:rPr lang="el-GR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product</a:t>
            </a:r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</a:t>
            </a:r>
            <a:r>
              <a:rPr lang="el-GR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:</a:t>
            </a:r>
            <a:endParaRPr lang="en-US" sz="16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l-GR" sz="1600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600" b="1" dirty="0"/>
              <a:t>Production</a:t>
            </a:r>
            <a:r>
              <a:rPr lang="en-US" sz="1600" b="1" dirty="0"/>
              <a:t> </a:t>
            </a:r>
            <a:r>
              <a:rPr lang="el-GR" sz="1600" b="1" dirty="0"/>
              <a:t>of Multiple Launcher Rocket System </a:t>
            </a:r>
            <a:r>
              <a:rPr lang="el-GR" sz="1600" dirty="0">
                <a:solidFill>
                  <a:srgbClr val="FF0000"/>
                </a:solidFill>
                <a:latin typeface="Arial Black" pitchFamily="34" charset="0"/>
              </a:rPr>
              <a:t>(MLRS)</a:t>
            </a:r>
            <a:r>
              <a:rPr lang="el-GR" sz="1600" dirty="0"/>
              <a:t>.</a:t>
            </a:r>
            <a:r>
              <a:rPr lang="el-GR" sz="1600" b="1" dirty="0"/>
              <a:t> The  range of the system will be defined additionally in the range from </a:t>
            </a:r>
            <a:r>
              <a:rPr lang="en-US" sz="1600" b="1" dirty="0"/>
              <a:t>3-</a:t>
            </a:r>
            <a:r>
              <a:rPr lang="el-GR" sz="1600" b="1" dirty="0"/>
              <a:t>7 to 20 km</a:t>
            </a:r>
            <a:r>
              <a:rPr lang="en-US" sz="1600" b="1" dirty="0"/>
              <a:t>.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endParaRPr lang="el-GR" sz="16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600" b="1" dirty="0"/>
              <a:t>Production</a:t>
            </a:r>
            <a:r>
              <a:rPr lang="en-US" sz="1600" b="1" dirty="0"/>
              <a:t> </a:t>
            </a:r>
            <a:r>
              <a:rPr lang="el-GR" sz="1600" b="1" dirty="0"/>
              <a:t>of </a:t>
            </a:r>
            <a:r>
              <a:rPr lang="el-G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Anti-tank</a:t>
            </a:r>
            <a:r>
              <a:rPr lang="el-GR" sz="1600" b="1" dirty="0"/>
              <a:t> remote control missile, for which we can also propose specifically developed construction of the system</a:t>
            </a:r>
            <a:endParaRPr lang="en-US" sz="16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endParaRPr lang="el-GR" sz="16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600" b="1" dirty="0"/>
              <a:t>Production</a:t>
            </a:r>
            <a:r>
              <a:rPr lang="en-US" sz="1600" b="1" dirty="0"/>
              <a:t> </a:t>
            </a:r>
            <a:r>
              <a:rPr lang="el-GR" sz="1600" b="1" dirty="0"/>
              <a:t> of</a:t>
            </a:r>
            <a:r>
              <a:rPr lang="el-GR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MLRS</a:t>
            </a:r>
            <a:r>
              <a:rPr lang="el-GR" sz="1600" b="1" dirty="0"/>
              <a:t> system with range</a:t>
            </a:r>
            <a:r>
              <a:rPr lang="en-US" sz="1600" b="1" dirty="0"/>
              <a:t> to</a:t>
            </a:r>
            <a:r>
              <a:rPr lang="el-GR" sz="1600" b="1" dirty="0"/>
              <a:t> 60</a:t>
            </a:r>
            <a:r>
              <a:rPr lang="en-US" sz="1600" b="1" dirty="0"/>
              <a:t> km,</a:t>
            </a:r>
            <a:r>
              <a:rPr lang="el-GR" sz="1600" b="1" dirty="0"/>
              <a:t> </a:t>
            </a:r>
            <a:r>
              <a:rPr lang="en-US" sz="1600" b="1" dirty="0"/>
              <a:t>&amp;</a:t>
            </a:r>
            <a:r>
              <a:rPr lang="el-GR" sz="1600" b="1" dirty="0"/>
              <a:t> more</a:t>
            </a:r>
            <a:r>
              <a:rPr lang="en-US" sz="1600" b="1" dirty="0"/>
              <a:t> then</a:t>
            </a:r>
            <a:r>
              <a:rPr lang="el-GR" sz="1600" b="1" dirty="0"/>
              <a:t> 150 km.</a:t>
            </a:r>
            <a:endParaRPr lang="en-US" sz="16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endParaRPr lang="el-GR" sz="1600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600" b="1" dirty="0"/>
              <a:t>Production</a:t>
            </a:r>
            <a:r>
              <a:rPr lang="en-US" sz="1600" b="1" dirty="0"/>
              <a:t> </a:t>
            </a:r>
            <a:r>
              <a:rPr lang="el-GR" sz="1600" b="1" dirty="0"/>
              <a:t>of rocket </a:t>
            </a:r>
            <a:r>
              <a:rPr lang="en-US" sz="1600" b="1" dirty="0"/>
              <a:t>grains</a:t>
            </a:r>
            <a:r>
              <a:rPr lang="el-GR" sz="1600" b="1" dirty="0"/>
              <a:t> for </a:t>
            </a:r>
            <a:r>
              <a:rPr lang="en-US" sz="1600" b="1" dirty="0"/>
              <a:t>substitution</a:t>
            </a:r>
            <a:r>
              <a:rPr lang="el-GR" sz="1600" b="1" dirty="0"/>
              <a:t> in the existing rocket system</a:t>
            </a:r>
            <a:r>
              <a:rPr lang="en-US" sz="1600" b="1" dirty="0"/>
              <a:t>s</a:t>
            </a:r>
            <a:r>
              <a:rPr lang="el-GR" sz="1600" b="1" dirty="0"/>
              <a:t> </a:t>
            </a:r>
            <a:r>
              <a:rPr lang="en-US" sz="1600" b="1" dirty="0"/>
              <a:t>(renewal</a:t>
            </a:r>
            <a:r>
              <a:rPr lang="el-GR" sz="1600" b="1" dirty="0"/>
              <a:t> of the rocket </a:t>
            </a:r>
            <a:r>
              <a:rPr lang="en-US" sz="1600" b="1" dirty="0"/>
              <a:t>motors</a:t>
            </a:r>
            <a:r>
              <a:rPr lang="el-GR" sz="1600" b="1" dirty="0"/>
              <a:t>) no m</a:t>
            </a:r>
            <a:r>
              <a:rPr lang="en-US" sz="1600" b="1" dirty="0"/>
              <a:t>at</a:t>
            </a:r>
            <a:r>
              <a:rPr lang="el-GR" sz="1600" b="1" dirty="0"/>
              <a:t>ter</a:t>
            </a:r>
            <a:r>
              <a:rPr lang="en-US" sz="1600" b="1" dirty="0"/>
              <a:t> of origin</a:t>
            </a:r>
            <a:r>
              <a:rPr lang="el-GR" sz="1600" b="1" dirty="0"/>
              <a:t> </a:t>
            </a:r>
            <a:r>
              <a:rPr lang="en-US" sz="1600" b="1" dirty="0"/>
              <a:t>to </a:t>
            </a:r>
            <a:r>
              <a:rPr lang="el-GR" sz="1600" b="1" dirty="0"/>
              <a:t>which </a:t>
            </a:r>
            <a:r>
              <a:rPr lang="en-US" sz="1600" b="1" dirty="0"/>
              <a:t>system belong (eastern or western countries, like </a:t>
            </a:r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MAGIC, TOW, EXOCET, NEVA, KUB, SA-2, BM-21, K-13, MALUTKA, KORNET,</a:t>
            </a:r>
            <a:r>
              <a:rPr lang="en-US" sz="1600" b="1" dirty="0"/>
              <a:t> </a:t>
            </a:r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BASTION</a:t>
            </a:r>
            <a:r>
              <a:rPr lang="en-US" sz="1600" b="1" dirty="0"/>
              <a:t>…all types based on the solid rocket propellants)</a:t>
            </a:r>
            <a:r>
              <a:rPr lang="el-GR" sz="1600" b="1" dirty="0"/>
              <a:t>.</a:t>
            </a:r>
            <a:endParaRPr lang="en-US" sz="16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endParaRPr lang="el-GR" sz="1600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Development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of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independent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middle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&amp; long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range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systems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.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40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40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40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40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40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40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head">
            <a:extLst>
              <a:ext uri="{FF2B5EF4-FFF2-40B4-BE49-F238E27FC236}">
                <a16:creationId xmlns:a16="http://schemas.microsoft.com/office/drawing/2014/main" id="{D34672E2-69CD-52DF-FAB8-94D86B578AC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0"/>
            <a:ext cx="7543800" cy="6870700"/>
          </a:xfrm>
          <a:noFill/>
        </p:spPr>
      </p:pic>
      <p:sp>
        <p:nvSpPr>
          <p:cNvPr id="76802" name="Rectangle 2">
            <a:extLst>
              <a:ext uri="{FF2B5EF4-FFF2-40B4-BE49-F238E27FC236}">
                <a16:creationId xmlns:a16="http://schemas.microsoft.com/office/drawing/2014/main" id="{868A496D-400A-9248-BF5B-877B9C221AF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marL="381000" indent="-381000" eaLnBrk="1" hangingPunct="1">
              <a:lnSpc>
                <a:spcPct val="80000"/>
              </a:lnSpc>
              <a:buFontTx/>
              <a:buNone/>
              <a:defRPr/>
            </a:pP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Development of technology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&amp;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production program</a:t>
            </a:r>
          </a:p>
          <a:p>
            <a:pPr marL="381000" indent="-381000" eaLnBrk="1" hangingPunct="1">
              <a:lnSpc>
                <a:spcPct val="80000"/>
              </a:lnSpc>
              <a:buFontTx/>
              <a:buNone/>
              <a:defRPr/>
            </a:pP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marL="381000" indent="-381000"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 dirty="0"/>
              <a:t>Together with u</a:t>
            </a:r>
            <a:r>
              <a:rPr lang="el-GR" sz="1800" b="1" dirty="0"/>
              <a:t>ndertaking the production of </a:t>
            </a:r>
            <a:r>
              <a:rPr lang="en-US" sz="1800" b="1" dirty="0"/>
              <a:t>t</a:t>
            </a:r>
            <a:r>
              <a:rPr lang="el-GR" sz="1800" b="1" dirty="0"/>
              <a:t>hermoplastic propellants </a:t>
            </a:r>
            <a:r>
              <a:rPr lang="en-US" sz="1800" b="1" dirty="0"/>
              <a:t>by </a:t>
            </a:r>
          </a:p>
          <a:p>
            <a:pPr marL="381000" indent="-381000" eaLnBrk="1" hangingPunct="1">
              <a:lnSpc>
                <a:spcPct val="80000"/>
              </a:lnSpc>
              <a:buFontTx/>
              <a:buNone/>
              <a:defRPr/>
            </a:pPr>
            <a:r>
              <a:rPr lang="el-GR" sz="1800" b="1" dirty="0"/>
              <a:t>your </a:t>
            </a:r>
            <a:r>
              <a:rPr lang="en-US" sz="1800" b="1" dirty="0"/>
              <a:t>side</a:t>
            </a:r>
            <a:r>
              <a:rPr lang="el-GR" sz="1800" b="1" dirty="0"/>
              <a:t>, we shall transfer to</a:t>
            </a:r>
            <a:r>
              <a:rPr lang="en-US" sz="1800" b="1" dirty="0"/>
              <a:t> </a:t>
            </a:r>
            <a:r>
              <a:rPr lang="el-GR" sz="1800" b="1" dirty="0"/>
              <a:t>you </a:t>
            </a:r>
            <a:r>
              <a:rPr lang="en-US" sz="1800" b="1" dirty="0"/>
              <a:t>the following </a:t>
            </a:r>
            <a:r>
              <a:rPr lang="el-GR" sz="1800" b="1" dirty="0"/>
              <a:t>instructions materials:</a:t>
            </a:r>
            <a:r>
              <a:rPr lang="el-GR" sz="1800" dirty="0"/>
              <a:t>    </a:t>
            </a:r>
            <a:endParaRPr lang="en-US" sz="1800" dirty="0"/>
          </a:p>
          <a:p>
            <a:pPr marL="381000" indent="-381000" eaLnBrk="1" hangingPunct="1">
              <a:lnSpc>
                <a:spcPct val="80000"/>
              </a:lnSpc>
              <a:buFontTx/>
              <a:buNone/>
              <a:defRPr/>
            </a:pPr>
            <a:endParaRPr lang="en-US" sz="1800" b="1" dirty="0"/>
          </a:p>
          <a:p>
            <a:pPr marL="381000" indent="-3810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Complete</a:t>
            </a:r>
            <a:r>
              <a:rPr lang="el-GR" sz="1800" dirty="0"/>
              <a:t> technological-technical documentation for </a:t>
            </a:r>
            <a:r>
              <a:rPr lang="el-GR" sz="1800" dirty="0">
                <a:solidFill>
                  <a:srgbClr val="FF0000"/>
                </a:solidFill>
                <a:latin typeface="Arial Black" pitchFamily="34" charset="0"/>
              </a:rPr>
              <a:t>standard </a:t>
            </a:r>
            <a:r>
              <a:rPr lang="en-US" sz="1800" dirty="0">
                <a:solidFill>
                  <a:srgbClr val="FF0000"/>
                </a:solidFill>
                <a:latin typeface="Arial Black" pitchFamily="34" charset="0"/>
              </a:rPr>
              <a:t>&amp;</a:t>
            </a:r>
            <a:r>
              <a:rPr lang="el-GR" sz="1800" dirty="0">
                <a:solidFill>
                  <a:srgbClr val="FF0000"/>
                </a:solidFill>
                <a:latin typeface="Arial Black" pitchFamily="34" charset="0"/>
              </a:rPr>
              <a:t> special</a:t>
            </a:r>
            <a:r>
              <a:rPr lang="en-US" sz="1800" dirty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el-GR" sz="1800" dirty="0">
                <a:solidFill>
                  <a:srgbClr val="FF0000"/>
                </a:solidFill>
                <a:latin typeface="Arial Black" pitchFamily="34" charset="0"/>
              </a:rPr>
              <a:t>machinery</a:t>
            </a:r>
            <a:r>
              <a:rPr lang="el-GR" sz="1800" dirty="0"/>
              <a:t> equipment with all necessary steps of processing</a:t>
            </a:r>
            <a:r>
              <a:rPr lang="en-US" sz="1800" dirty="0"/>
              <a:t>.</a:t>
            </a:r>
            <a:endParaRPr lang="el-GR" sz="1800" b="1" dirty="0"/>
          </a:p>
          <a:p>
            <a:pPr marL="381000" indent="-381000" eaLnBrk="1" hangingPunct="1">
              <a:lnSpc>
                <a:spcPct val="80000"/>
              </a:lnSpc>
              <a:buFontTx/>
              <a:buNone/>
              <a:defRPr/>
            </a:pPr>
            <a:r>
              <a:rPr lang="el-GR" sz="1800" b="1" dirty="0"/>
              <a:t>   </a:t>
            </a:r>
            <a:endParaRPr lang="en-US" sz="1800" b="1" dirty="0"/>
          </a:p>
          <a:p>
            <a:pPr marL="381000" indent="-3810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Complete</a:t>
            </a:r>
            <a:r>
              <a:rPr lang="el-GR" sz="1800" dirty="0"/>
              <a:t> 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set of software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</a:t>
            </a:r>
            <a:r>
              <a:rPr lang="el-GR" sz="1800" dirty="0"/>
              <a:t> with appropriate manuals </a:t>
            </a:r>
            <a:r>
              <a:rPr lang="en-US" sz="1800" dirty="0"/>
              <a:t>which cover</a:t>
            </a:r>
            <a:r>
              <a:rPr lang="el-GR" sz="1800" dirty="0"/>
              <a:t> wide aspect</a:t>
            </a:r>
            <a:r>
              <a:rPr lang="en-US" sz="1800" dirty="0"/>
              <a:t>s</a:t>
            </a:r>
            <a:r>
              <a:rPr lang="el-GR" sz="1800" dirty="0"/>
              <a:t> </a:t>
            </a:r>
            <a:r>
              <a:rPr lang="en-US" sz="1800" dirty="0"/>
              <a:t>related</a:t>
            </a:r>
            <a:r>
              <a:rPr lang="el-GR" sz="1800" dirty="0"/>
              <a:t> </a:t>
            </a:r>
            <a:r>
              <a:rPr lang="en-US" sz="1800" dirty="0"/>
              <a:t>to</a:t>
            </a:r>
            <a:r>
              <a:rPr lang="el-GR" sz="1800" dirty="0"/>
              <a:t> rocket technology</a:t>
            </a:r>
            <a:r>
              <a:rPr lang="en-US" sz="1800" dirty="0"/>
              <a:t>, which are</a:t>
            </a:r>
            <a:r>
              <a:rPr lang="el-GR" sz="1800" dirty="0"/>
              <a:t> </a:t>
            </a:r>
            <a:r>
              <a:rPr lang="en-US" sz="1800" dirty="0"/>
              <a:t>using</a:t>
            </a:r>
            <a:r>
              <a:rPr lang="el-GR" sz="1800" dirty="0"/>
              <a:t> </a:t>
            </a:r>
            <a:r>
              <a:rPr lang="en-US" sz="1800" dirty="0"/>
              <a:t>in</a:t>
            </a:r>
            <a:r>
              <a:rPr lang="el-GR" sz="1800" dirty="0"/>
              <a:t> the technology</a:t>
            </a:r>
            <a:r>
              <a:rPr lang="en-US" sz="1800" dirty="0"/>
              <a:t> processes,</a:t>
            </a:r>
            <a:r>
              <a:rPr lang="el-GR" sz="1800" dirty="0"/>
              <a:t> as well as </a:t>
            </a:r>
            <a:r>
              <a:rPr lang="en-US" sz="1800" dirty="0"/>
              <a:t>for </a:t>
            </a:r>
            <a:r>
              <a:rPr lang="el-GR" sz="1800" dirty="0"/>
              <a:t>the training of your personnel.</a:t>
            </a:r>
            <a:endParaRPr lang="en-US" sz="1800" dirty="0"/>
          </a:p>
          <a:p>
            <a:pPr marL="381000" indent="-3810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endParaRPr lang="el-GR" sz="1800" b="1" dirty="0"/>
          </a:p>
          <a:p>
            <a:pPr marL="381000" indent="-3810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Complete</a:t>
            </a:r>
            <a:r>
              <a:rPr lang="el-GR" sz="1800" dirty="0"/>
              <a:t> 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training</a:t>
            </a:r>
            <a:r>
              <a:rPr lang="el-GR" sz="1800" dirty="0"/>
              <a:t> through special courses and seminars by our experts       which would be held </a:t>
            </a:r>
            <a:r>
              <a:rPr lang="en-US" sz="1800" dirty="0"/>
              <a:t>at</a:t>
            </a:r>
            <a:r>
              <a:rPr lang="el-GR" sz="1800" dirty="0"/>
              <a:t> your factory</a:t>
            </a:r>
            <a:r>
              <a:rPr lang="en-US" sz="1800" dirty="0"/>
              <a:t>,</a:t>
            </a:r>
            <a:r>
              <a:rPr lang="el-GR" sz="1800" dirty="0"/>
              <a:t> in order to </a:t>
            </a:r>
            <a:r>
              <a:rPr lang="en-US" sz="1800" dirty="0"/>
              <a:t>educate</a:t>
            </a:r>
            <a:r>
              <a:rPr lang="el-GR" sz="1800" dirty="0"/>
              <a:t> workers to </a:t>
            </a:r>
            <a:r>
              <a:rPr lang="en-US" sz="1800" dirty="0"/>
              <a:t>become</a:t>
            </a:r>
            <a:r>
              <a:rPr lang="el-GR" sz="1800" dirty="0"/>
              <a:t> ready to “put on” the processing program</a:t>
            </a:r>
            <a:r>
              <a:rPr lang="en-US" sz="1800" dirty="0"/>
              <a:t>.</a:t>
            </a:r>
          </a:p>
          <a:p>
            <a:pPr marL="381000" indent="-3810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endParaRPr lang="en-US" sz="1800" b="1" dirty="0"/>
          </a:p>
          <a:p>
            <a:pPr marL="381000" indent="-3810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Our team</a:t>
            </a:r>
            <a:r>
              <a:rPr lang="el-GR" sz="1800" dirty="0"/>
              <a:t> of experts will always be </a:t>
            </a:r>
            <a:r>
              <a:rPr lang="en-US" sz="1800" dirty="0"/>
              <a:t>on</a:t>
            </a:r>
            <a:r>
              <a:rPr lang="el-GR" sz="1800" dirty="0"/>
              <a:t> your disposal in solving problems </a:t>
            </a:r>
            <a:r>
              <a:rPr lang="en-US" sz="1800" dirty="0"/>
              <a:t>during </a:t>
            </a:r>
            <a:r>
              <a:rPr lang="el-GR" sz="1800" dirty="0"/>
              <a:t>work</a:t>
            </a:r>
            <a:r>
              <a:rPr lang="en-US" sz="1800"/>
              <a:t>s</a:t>
            </a:r>
            <a:r>
              <a:rPr lang="el-GR" sz="1800"/>
              <a:t>.</a:t>
            </a:r>
            <a:endParaRPr lang="el-GR" sz="1800" b="1" dirty="0"/>
          </a:p>
          <a:p>
            <a:pPr marL="381000" indent="-381000" eaLnBrk="1" hangingPunct="1">
              <a:lnSpc>
                <a:spcPct val="80000"/>
              </a:lnSpc>
              <a:buFontTx/>
              <a:buNone/>
              <a:defRPr/>
            </a:pPr>
            <a:endParaRPr lang="en-US" sz="1800" b="1" dirty="0"/>
          </a:p>
          <a:p>
            <a:pPr marL="381000" indent="-3810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We</a:t>
            </a:r>
            <a:r>
              <a:rPr lang="el-GR" sz="1800" dirty="0"/>
              <a:t> shall be on your disposal for future </a:t>
            </a:r>
            <a:r>
              <a:rPr lang="en-US" sz="1800" dirty="0"/>
              <a:t>development</a:t>
            </a:r>
            <a:r>
              <a:rPr lang="el-GR" sz="1800" dirty="0"/>
              <a:t> </a:t>
            </a:r>
            <a:r>
              <a:rPr lang="en-US" sz="1800" dirty="0"/>
              <a:t>of the </a:t>
            </a:r>
            <a:r>
              <a:rPr lang="el-GR" sz="1800" dirty="0"/>
              <a:t>new products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68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68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68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68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68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68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68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68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68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68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68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68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680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680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7" name="Picture 13" descr="BuildingCollage2">
            <a:extLst>
              <a:ext uri="{FF2B5EF4-FFF2-40B4-BE49-F238E27FC236}">
                <a16:creationId xmlns:a16="http://schemas.microsoft.com/office/drawing/2014/main" id="{6751450B-5BE3-4E19-C38E-0764E2024A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BE40CE8F-B4DB-1696-2FA9-993451583F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l-GR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Civilian program, personnel training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&amp;</a:t>
            </a:r>
            <a:r>
              <a:rPr lang="el-GR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education</a:t>
            </a:r>
            <a:br>
              <a:rPr 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endParaRPr lang="en-US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45F6E7DF-466C-A011-2D8D-4AB5A07D4F9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153400" cy="48768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Products can be applied in</a:t>
            </a:r>
            <a:r>
              <a:rPr lang="el-GR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civilian programs</a:t>
            </a: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like:</a:t>
            </a:r>
            <a:endParaRPr lang="el-GR" sz="18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en-US" sz="1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</a:t>
            </a:r>
            <a:r>
              <a:rPr lang="el-GR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ire extinguish</a:t>
            </a:r>
            <a:r>
              <a:rPr lang="el-GR" sz="1800"/>
              <a:t> system </a:t>
            </a:r>
            <a:r>
              <a:rPr lang="en-US" sz="1800"/>
              <a:t>based on</a:t>
            </a:r>
            <a:r>
              <a:rPr lang="el-GR" sz="1800"/>
              <a:t> composite </a:t>
            </a:r>
            <a:r>
              <a:rPr lang="en-US" sz="1800"/>
              <a:t>solid </a:t>
            </a:r>
            <a:r>
              <a:rPr lang="el-GR" sz="1800"/>
              <a:t>propellant</a:t>
            </a:r>
            <a:r>
              <a:rPr lang="en-US" sz="1800"/>
              <a:t>s (</a:t>
            </a:r>
            <a:r>
              <a:rPr lang="en-US" sz="1800" b="1"/>
              <a:t>SPFE</a:t>
            </a:r>
            <a:r>
              <a:rPr lang="en-US" sz="1800"/>
              <a:t>)</a:t>
            </a:r>
            <a:r>
              <a:rPr lang="el-GR" sz="1800"/>
              <a:t>. Most</a:t>
            </a:r>
            <a:r>
              <a:rPr lang="en-US" sz="1800"/>
              <a:t> </a:t>
            </a:r>
            <a:r>
              <a:rPr lang="el-GR" sz="1800"/>
              <a:t>efficient </a:t>
            </a:r>
            <a:r>
              <a:rPr lang="en-US" sz="1800"/>
              <a:t>system that</a:t>
            </a:r>
            <a:r>
              <a:rPr lang="el-GR" sz="1800"/>
              <a:t> exis</a:t>
            </a:r>
            <a:r>
              <a:rPr lang="en-US" sz="1800"/>
              <a:t>ting</a:t>
            </a:r>
            <a:r>
              <a:rPr lang="el-GR" sz="1800"/>
              <a:t> today.</a:t>
            </a:r>
            <a:endParaRPr lang="en-US" sz="1800"/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en-US" sz="1800"/>
          </a:p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Air beg system</a:t>
            </a:r>
            <a:r>
              <a:rPr lang="en-US" sz="1800" b="1"/>
              <a:t> </a:t>
            </a:r>
            <a:r>
              <a:rPr lang="en-US" sz="1800"/>
              <a:t>using our technology for inflator production.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el-GR" sz="1800"/>
          </a:p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Personnel training</a:t>
            </a:r>
            <a:r>
              <a:rPr lang="en-US" sz="1800" b="1"/>
              <a:t> </a:t>
            </a:r>
            <a:r>
              <a:rPr lang="el-GR" sz="1800"/>
              <a:t>Issuance of booklets </a:t>
            </a:r>
            <a:r>
              <a:rPr lang="en-US" sz="1800"/>
              <a:t>&amp;</a:t>
            </a:r>
            <a:r>
              <a:rPr lang="el-GR" sz="1800"/>
              <a:t> other relevant leaflets for personnel training </a:t>
            </a:r>
            <a:r>
              <a:rPr lang="en-US" sz="1800"/>
              <a:t>&amp;</a:t>
            </a:r>
            <a:r>
              <a:rPr lang="el-GR" sz="1800"/>
              <a:t> education’s in respect of using the system technology </a:t>
            </a:r>
            <a:r>
              <a:rPr lang="en-US" sz="1800"/>
              <a:t>and </a:t>
            </a:r>
            <a:r>
              <a:rPr lang="el-GR" sz="1800"/>
              <a:t>the products.</a:t>
            </a:r>
            <a:endParaRPr lang="en-US" sz="1800"/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el-GR" sz="1800" b="1"/>
          </a:p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System for 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surfacing</a:t>
            </a:r>
            <a:r>
              <a:rPr lang="el-GR" sz="1800"/>
              <a:t> </a:t>
            </a:r>
            <a:r>
              <a:rPr lang="en-US" sz="1800"/>
              <a:t>all sinking objects (</a:t>
            </a:r>
            <a:r>
              <a:rPr lang="el-GR" sz="1800"/>
              <a:t>ships, submarines</a:t>
            </a:r>
            <a:r>
              <a:rPr lang="en-US" sz="1800"/>
              <a:t>), </a:t>
            </a:r>
            <a:r>
              <a:rPr lang="el-GR" sz="1800"/>
              <a:t>special developed gas generators.</a:t>
            </a:r>
            <a:endParaRPr lang="en-US" sz="1800"/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en-US" sz="1800"/>
          </a:p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System for 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floating</a:t>
            </a:r>
            <a:r>
              <a:rPr lang="el-GR" sz="1800"/>
              <a:t> ships or other passengers carrying vessels in case of an accident or crash.</a:t>
            </a:r>
            <a:endParaRPr lang="en-US" sz="1800"/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en-US" sz="1800"/>
          </a:p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l-GR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Production</a:t>
            </a:r>
            <a:r>
              <a:rPr lang="el-GR" sz="1800"/>
              <a:t> of variety of high quality plastic foils</a:t>
            </a:r>
            <a:r>
              <a:rPr lang="en-US" sz="1800"/>
              <a:t>.</a:t>
            </a:r>
            <a:endParaRPr lang="el-GR"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>
            <a:extLst>
              <a:ext uri="{FF2B5EF4-FFF2-40B4-BE49-F238E27FC236}">
                <a16:creationId xmlns:a16="http://schemas.microsoft.com/office/drawing/2014/main" id="{989C0B62-81B5-CE18-9A01-370DD8A20B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463"/>
            <a:ext cx="9144000" cy="6842125"/>
          </a:xfrm>
          <a:noFill/>
        </p:spPr>
      </p:pic>
      <p:sp>
        <p:nvSpPr>
          <p:cNvPr id="52229" name="Rectangle 5">
            <a:extLst>
              <a:ext uri="{FF2B5EF4-FFF2-40B4-BE49-F238E27FC236}">
                <a16:creationId xmlns:a16="http://schemas.microsoft.com/office/drawing/2014/main" id="{166F8945-3436-BBEF-F994-BCDF100F4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5181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Final variety products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T_GRAND FILM3_1.mpg">
            <a:hlinkClick r:id="" action="ppaction://media"/>
            <a:extLst>
              <a:ext uri="{FF2B5EF4-FFF2-40B4-BE49-F238E27FC236}">
                <a16:creationId xmlns:a16="http://schemas.microsoft.com/office/drawing/2014/main" id="{542E1720-1E97-1F36-4EFB-E07768E440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00Tst00.mp4">
            <a:hlinkClick r:id="" action="ppaction://media"/>
            <a:extLst>
              <a:ext uri="{FF2B5EF4-FFF2-40B4-BE49-F238E27FC236}">
                <a16:creationId xmlns:a16="http://schemas.microsoft.com/office/drawing/2014/main" id="{93C5B42D-B4FA-C4B8-CF1F-45FBA18C6EA8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Picture 8" descr="simple_life_dsc02353">
            <a:extLst>
              <a:ext uri="{FF2B5EF4-FFF2-40B4-BE49-F238E27FC236}">
                <a16:creationId xmlns:a16="http://schemas.microsoft.com/office/drawing/2014/main" id="{5469F4B0-9532-5543-4E46-391B18EBBE2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3"/>
            <a:ext cx="9144000" cy="6853237"/>
          </a:xfrm>
          <a:noFill/>
        </p:spPr>
      </p:pic>
      <p:sp>
        <p:nvSpPr>
          <p:cNvPr id="56322" name="Rectangle 2">
            <a:extLst>
              <a:ext uri="{FF2B5EF4-FFF2-40B4-BE49-F238E27FC236}">
                <a16:creationId xmlns:a16="http://schemas.microsoft.com/office/drawing/2014/main" id="{5AD30148-36D6-5ACF-F4A9-7C75305C78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2425" y="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Conclusion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61BA3E70-EAB8-D020-0696-CF98CD048CF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77900"/>
            <a:ext cx="8686800" cy="56515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Technology has many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advantages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in comparison with other existing </a:t>
            </a:r>
          </a:p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Technology based on thermoplastic elastomer (TPE), binder system makes possible use of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various types of non-standard methods 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(processes) in manufacturing of rocket grains &amp; its assembling in rocket motors</a:t>
            </a:r>
          </a:p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Technology was realized </a:t>
            </a:r>
            <a:r>
              <a:rPr lang="en-GB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independently</a:t>
            </a: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, no restriction, embargo for any material or equipment required</a:t>
            </a:r>
          </a:p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Great experience in creating &amp; building the </a:t>
            </a:r>
            <a:r>
              <a:rPr lang="en-GB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new factory</a:t>
            </a: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&amp; </a:t>
            </a:r>
            <a:r>
              <a:rPr lang="en-GB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new products</a:t>
            </a: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,</a:t>
            </a:r>
          </a:p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Complete grains, i.e. </a:t>
            </a:r>
            <a:r>
              <a:rPr lang="en-GB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propellant + inhibitor +bonding elements</a:t>
            </a: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, can be produces in the same process.</a:t>
            </a:r>
          </a:p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Technology can be base for </a:t>
            </a:r>
            <a:r>
              <a:rPr lang="en-GB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developing other products</a:t>
            </a: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, which 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can be applied in</a:t>
            </a:r>
            <a:r>
              <a:rPr lang="el-GR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civilian programs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,</a:t>
            </a:r>
            <a:endParaRPr lang="en-GB" sz="1800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Technology can be operative in </a:t>
            </a:r>
            <a:r>
              <a:rPr lang="en-GB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all difficult circumstances</a:t>
            </a: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, </a:t>
            </a:r>
          </a:p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Developed of the </a:t>
            </a:r>
            <a:r>
              <a:rPr lang="en-GB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new program are not restricted &amp; does not depend</a:t>
            </a: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on any other external subjects.</a:t>
            </a:r>
          </a:p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Due to the </a:t>
            </a:r>
            <a:r>
              <a:rPr lang="en-GB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good mechanical properties </a:t>
            </a: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of the integrated grain, it can be used as a </a:t>
            </a:r>
            <a:r>
              <a:rPr lang="en-GB" sz="18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mandrel </a:t>
            </a: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for the production of motor cases from composite materials (case-bond grains).</a:t>
            </a:r>
          </a:p>
          <a:p>
            <a:pPr marL="609600" indent="-609600" eaLnBrk="1" hangingPunct="1">
              <a:lnSpc>
                <a:spcPct val="80000"/>
              </a:lnSpc>
              <a:buFontTx/>
              <a:buBlip>
                <a:blip r:embed="rId4"/>
              </a:buBlip>
              <a:defRPr/>
            </a:pPr>
            <a:r>
              <a:rPr lang="en-GB" sz="18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Green Technology </a:t>
            </a: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– due to global reduction of the waist &amp; pollution prevention, it belongs to the clean manufacturing processes.</a:t>
            </a:r>
            <a:endParaRPr 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Laeken_Greenhouses">
            <a:extLst>
              <a:ext uri="{FF2B5EF4-FFF2-40B4-BE49-F238E27FC236}">
                <a16:creationId xmlns:a16="http://schemas.microsoft.com/office/drawing/2014/main" id="{87F9A5E8-7D7E-0FCA-0AD9-C3CA1D2ACA0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0051" name="Rectangle 3">
            <a:extLst>
              <a:ext uri="{FF2B5EF4-FFF2-40B4-BE49-F238E27FC236}">
                <a16:creationId xmlns:a16="http://schemas.microsoft.com/office/drawing/2014/main" id="{1670EEF4-46DE-858C-CC52-B0EB0F93202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685800"/>
            <a:ext cx="8534400" cy="452596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For anyone who is looking in </a:t>
            </a:r>
          </a:p>
          <a:p>
            <a:pPr algn="ctr" eaLnBrk="1" hangingPunct="1">
              <a:buFontTx/>
              <a:buNone/>
              <a:defRPr/>
            </a:pPr>
            <a:r>
              <a:rPr lang="en-US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our direction, could be of help to </a:t>
            </a:r>
          </a:p>
          <a:p>
            <a:pPr algn="ctr" eaLnBrk="1" hangingPunct="1">
              <a:buFontTx/>
              <a:buNone/>
              <a:defRPr/>
            </a:pPr>
            <a:r>
              <a:rPr lang="en-US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us, as well as for his part of</a:t>
            </a:r>
          </a:p>
          <a:p>
            <a:pPr algn="ctr" eaLnBrk="1" hangingPunct="1">
              <a:buFontTx/>
              <a:buNone/>
              <a:defRPr/>
            </a:pPr>
            <a:r>
              <a:rPr lang="en-US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environment, which could be </a:t>
            </a:r>
          </a:p>
          <a:p>
            <a:pPr algn="ctr" eaLnBrk="1" hangingPunct="1">
              <a:buFontTx/>
              <a:buNone/>
              <a:defRPr/>
            </a:pPr>
            <a:r>
              <a:rPr lang="en-US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developed based on free </a:t>
            </a:r>
          </a:p>
          <a:p>
            <a:pPr algn="ctr" eaLnBrk="1" hangingPunct="1">
              <a:buFontTx/>
              <a:buNone/>
              <a:defRPr/>
            </a:pPr>
            <a:r>
              <a:rPr lang="en-US" sz="36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decision.</a:t>
            </a: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964FF765-C76F-99B1-23E8-780AA6528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482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THANK YOU</a:t>
            </a:r>
            <a:endParaRPr lang="en-US" sz="660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>
            <a:extLst>
              <a:ext uri="{FF2B5EF4-FFF2-40B4-BE49-F238E27FC236}">
                <a16:creationId xmlns:a16="http://schemas.microsoft.com/office/drawing/2014/main" id="{0CFAEC15-BD8F-77F4-5D33-8FC04EEA88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n-US"/>
          </a:p>
        </p:txBody>
      </p:sp>
      <p:pic>
        <p:nvPicPr>
          <p:cNvPr id="93196" name="Picture 12" descr="balda_alps_snow">
            <a:extLst>
              <a:ext uri="{FF2B5EF4-FFF2-40B4-BE49-F238E27FC236}">
                <a16:creationId xmlns:a16="http://schemas.microsoft.com/office/drawing/2014/main" id="{FE5ACB59-176C-5014-D489-CC06CB014C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3197" name="Rectangle 13">
            <a:extLst>
              <a:ext uri="{FF2B5EF4-FFF2-40B4-BE49-F238E27FC236}">
                <a16:creationId xmlns:a16="http://schemas.microsoft.com/office/drawing/2014/main" id="{65B57632-327D-7F1B-33B5-285E2EB03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600200"/>
            <a:ext cx="54102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Stimulation</a:t>
            </a:r>
          </a:p>
          <a:p>
            <a:pPr eaLnBrk="1" hangingPunct="1">
              <a:defRPr/>
            </a:pP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Suppression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93198" name="Rectangle 14">
            <a:extLst>
              <a:ext uri="{FF2B5EF4-FFF2-40B4-BE49-F238E27FC236}">
                <a16:creationId xmlns:a16="http://schemas.microsoft.com/office/drawing/2014/main" id="{E65F788B-5F51-A6F0-096D-89477CFF1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886200"/>
            <a:ext cx="7086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Aircraft – especially equipped</a:t>
            </a:r>
          </a:p>
          <a:p>
            <a:pPr eaLnBrk="1" hangingPunct="1">
              <a:defRPr/>
            </a:pPr>
            <a:endParaRPr lang="en-US" sz="1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Rocket system – original design </a:t>
            </a:r>
            <a:endParaRPr lang="en-US" sz="2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3199" name="Rectangle 15">
            <a:extLst>
              <a:ext uri="{FF2B5EF4-FFF2-40B4-BE49-F238E27FC236}">
                <a16:creationId xmlns:a16="http://schemas.microsoft.com/office/drawing/2014/main" id="{8B54A14D-4005-EEFD-7A27-98016CCF3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838200"/>
            <a:ext cx="434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Way of influence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93200" name="Rectangle 16">
            <a:extLst>
              <a:ext uri="{FF2B5EF4-FFF2-40B4-BE49-F238E27FC236}">
                <a16:creationId xmlns:a16="http://schemas.microsoft.com/office/drawing/2014/main" id="{DFE1EE68-6F88-F144-84F1-33F095A9A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276600"/>
            <a:ext cx="335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Using 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3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3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3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3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3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3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3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3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3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3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70" name="Picture 14" descr="clouds_68">
            <a:extLst>
              <a:ext uri="{FF2B5EF4-FFF2-40B4-BE49-F238E27FC236}">
                <a16:creationId xmlns:a16="http://schemas.microsoft.com/office/drawing/2014/main" id="{DB7F959F-9E55-0686-CE8F-62F529B55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6265" name="Rectangle 9">
            <a:extLst>
              <a:ext uri="{FF2B5EF4-FFF2-40B4-BE49-F238E27FC236}">
                <a16:creationId xmlns:a16="http://schemas.microsoft.com/office/drawing/2014/main" id="{2607C519-1FD5-0FE9-08F8-455DF2BF1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838200"/>
            <a:ext cx="518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Essential parameters:</a:t>
            </a:r>
            <a:endParaRPr lang="en-US" sz="3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6266" name="Rectangle 10">
            <a:extLst>
              <a:ext uri="{FF2B5EF4-FFF2-40B4-BE49-F238E27FC236}">
                <a16:creationId xmlns:a16="http://schemas.microsoft.com/office/drawing/2014/main" id="{680E2775-D783-3345-9F29-50C3D9B42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676400"/>
            <a:ext cx="7467600" cy="39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Price of Technology</a:t>
            </a:r>
          </a:p>
          <a:p>
            <a:pPr eaLnBrk="1" hangingPunct="1">
              <a:defRPr/>
            </a:pPr>
            <a:endParaRPr lang="en-US" sz="1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Not expensive rockets</a:t>
            </a:r>
          </a:p>
          <a:p>
            <a:pPr eaLnBrk="1" hangingPunct="1">
              <a:defRPr/>
            </a:pP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Efficiency reagent, reliable, new</a:t>
            </a:r>
          </a:p>
          <a:p>
            <a:pPr eaLnBrk="1" hangingPunct="1">
              <a:defRPr/>
            </a:pP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Friendly system for use</a:t>
            </a:r>
          </a:p>
          <a:p>
            <a:pPr eaLnBrk="1" hangingPunct="1">
              <a:defRPr/>
            </a:pP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Mobility </a:t>
            </a:r>
          </a:p>
          <a:p>
            <a:pPr eaLnBrk="1" hangingPunct="1">
              <a:defRPr/>
            </a:pPr>
            <a:endParaRPr lang="en-US" sz="1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Compatibility – other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6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6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6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6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6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6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6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6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6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6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62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62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40" name="Picture 12" descr="fig_02_(weather)">
            <a:extLst>
              <a:ext uri="{FF2B5EF4-FFF2-40B4-BE49-F238E27FC236}">
                <a16:creationId xmlns:a16="http://schemas.microsoft.com/office/drawing/2014/main" id="{0CCD9EAF-4EBA-F42F-D585-8A4C33BB078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81800" cy="5334000"/>
          </a:xfrm>
          <a:noFill/>
        </p:spPr>
      </p:pic>
      <p:pic>
        <p:nvPicPr>
          <p:cNvPr id="99341" name="Picture 13" descr="fig_03_(weather)">
            <a:extLst>
              <a:ext uri="{FF2B5EF4-FFF2-40B4-BE49-F238E27FC236}">
                <a16:creationId xmlns:a16="http://schemas.microsoft.com/office/drawing/2014/main" id="{E3698086-9893-E9B9-70E4-F0D905A06CF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0"/>
            <a:ext cx="7772400" cy="5791200"/>
          </a:xfrm>
          <a:noFill/>
        </p:spPr>
      </p:pic>
      <p:pic>
        <p:nvPicPr>
          <p:cNvPr id="99346" name="Picture 18" descr="fig_08_(weather)">
            <a:extLst>
              <a:ext uri="{FF2B5EF4-FFF2-40B4-BE49-F238E27FC236}">
                <a16:creationId xmlns:a16="http://schemas.microsoft.com/office/drawing/2014/main" id="{72C882ED-1781-30D9-E055-C48CEAAD2B4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0"/>
            <a:ext cx="6248400" cy="6164263"/>
          </a:xfrm>
          <a:noFill/>
        </p:spPr>
      </p:pic>
      <p:sp>
        <p:nvSpPr>
          <p:cNvPr id="99347" name="Rectangle 19">
            <a:extLst>
              <a:ext uri="{FF2B5EF4-FFF2-40B4-BE49-F238E27FC236}">
                <a16:creationId xmlns:a16="http://schemas.microsoft.com/office/drawing/2014/main" id="{1C4913F6-B52F-63AD-FBA3-553BE8829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838200"/>
            <a:ext cx="66294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Monitoring system</a:t>
            </a:r>
          </a:p>
          <a:p>
            <a:pPr eaLnBrk="1" hangingPunct="1">
              <a:defRPr/>
            </a:pPr>
            <a:endParaRPr lang="en-US" sz="28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defRPr/>
            </a:pPr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defRPr/>
            </a:pP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Main elements in use</a:t>
            </a:r>
          </a:p>
          <a:p>
            <a:pPr eaLnBrk="1" hangingPunct="1">
              <a:defRPr/>
            </a:pP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defRPr/>
            </a:pP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Meteorological  Satellites:</a:t>
            </a:r>
          </a:p>
          <a:p>
            <a:pPr eaLnBrk="1" hangingPunct="1">
              <a:defRPr/>
            </a:pP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Polar Orbit – 12 h cycle</a:t>
            </a:r>
          </a:p>
          <a:p>
            <a:pPr eaLnBrk="1" hangingPunct="1">
              <a:defRPr/>
            </a:pP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Geostationary – with earth</a:t>
            </a:r>
          </a:p>
          <a:p>
            <a:pPr eaLnBrk="1" hangingPunct="1">
              <a:defRPr/>
            </a:pPr>
            <a:endParaRPr lang="en-US" sz="28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1" hangingPunct="1">
              <a:defRPr/>
            </a:pPr>
            <a:endParaRPr lang="en-US" sz="24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9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9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9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9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9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9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903" name="Picture 71" descr="Weather01">
            <a:extLst>
              <a:ext uri="{FF2B5EF4-FFF2-40B4-BE49-F238E27FC236}">
                <a16:creationId xmlns:a16="http://schemas.microsoft.com/office/drawing/2014/main" id="{62C4146F-AEE4-A175-2C06-7F1D74125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3136900"/>
            <a:ext cx="35115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96" name="Picture 64" descr="storm">
            <a:extLst>
              <a:ext uri="{FF2B5EF4-FFF2-40B4-BE49-F238E27FC236}">
                <a16:creationId xmlns:a16="http://schemas.microsoft.com/office/drawing/2014/main" id="{B8BD68ED-4B33-8A61-1251-07216D8C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0835" name="Object 3">
            <a:extLst>
              <a:ext uri="{FF2B5EF4-FFF2-40B4-BE49-F238E27FC236}">
                <a16:creationId xmlns:a16="http://schemas.microsoft.com/office/drawing/2014/main" id="{0DB1FB17-8C87-6AF4-0B76-672210A723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6988" y="0"/>
          <a:ext cx="2792412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CorelDRAW" r:id="rId6" imgW="2551519" imgH="2915679" progId="CorelDRAW.Graphic.13">
                  <p:embed/>
                </p:oleObj>
              </mc:Choice>
              <mc:Fallback>
                <p:oleObj name="CorelDRAW" r:id="rId6" imgW="2551519" imgH="2915679" progId="CorelDRAW.Graphic.13">
                  <p:embed/>
                  <p:pic>
                    <p:nvPicPr>
                      <p:cNvPr id="120835" name="Object 3">
                        <a:extLst>
                          <a:ext uri="{FF2B5EF4-FFF2-40B4-BE49-F238E27FC236}">
                            <a16:creationId xmlns:a16="http://schemas.microsoft.com/office/drawing/2014/main" id="{0DB1FB17-8C87-6AF4-0B76-672210A723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988" y="0"/>
                        <a:ext cx="2792412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36" name="Rectangle 4">
            <a:extLst>
              <a:ext uri="{FF2B5EF4-FFF2-40B4-BE49-F238E27FC236}">
                <a16:creationId xmlns:a16="http://schemas.microsoft.com/office/drawing/2014/main" id="{1ACC787B-524C-F06F-B26C-294EDB3E9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" y="866775"/>
            <a:ext cx="1058863" cy="273050"/>
          </a:xfrm>
          <a:prstGeom prst="rect">
            <a:avLst/>
          </a:prstGeom>
          <a:solidFill>
            <a:srgbClr val="99FF66"/>
          </a:solidFill>
          <a:ln w="28575">
            <a:solidFill>
              <a:srgbClr val="1C1C1C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/>
              <a:t>SEARCH &amp; RESCUE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/>
              <a:t>OPERATION</a:t>
            </a:r>
          </a:p>
        </p:txBody>
      </p:sp>
      <p:sp>
        <p:nvSpPr>
          <p:cNvPr id="120837" name="Rectangle 5">
            <a:extLst>
              <a:ext uri="{FF2B5EF4-FFF2-40B4-BE49-F238E27FC236}">
                <a16:creationId xmlns:a16="http://schemas.microsoft.com/office/drawing/2014/main" id="{1FFDEEC5-462F-118B-3330-88DD1E890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5" y="838200"/>
            <a:ext cx="990600" cy="395288"/>
          </a:xfrm>
          <a:prstGeom prst="rect">
            <a:avLst/>
          </a:prstGeom>
          <a:solidFill>
            <a:srgbClr val="99FF66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/>
              <a:t>MISION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/>
              <a:t>CONTROL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/>
              <a:t>ELEMENTS (MCE)</a:t>
            </a:r>
          </a:p>
        </p:txBody>
      </p:sp>
      <p:sp>
        <p:nvSpPr>
          <p:cNvPr id="120838" name="Rectangle 6" descr="30%">
            <a:extLst>
              <a:ext uri="{FF2B5EF4-FFF2-40B4-BE49-F238E27FC236}">
                <a16:creationId xmlns:a16="http://schemas.microsoft.com/office/drawing/2014/main" id="{BC4AA909-42DC-9DD1-5DAA-31E00F271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5" y="2828925"/>
            <a:ext cx="1295400" cy="438150"/>
          </a:xfrm>
          <a:prstGeom prst="rect">
            <a:avLst/>
          </a:prstGeom>
          <a:pattFill prst="pct30">
            <a:fgClr>
              <a:srgbClr val="FFCCCC"/>
            </a:fgClr>
            <a:bgClr>
              <a:srgbClr val="FFFFFF"/>
            </a:bgClr>
          </a:patt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Arial Black" panose="020B0A04020102020204" pitchFamily="34" charset="0"/>
              </a:rPr>
              <a:t>DISASTER RELIED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Arial Black" panose="020B0A04020102020204" pitchFamily="34" charset="0"/>
              </a:rPr>
              <a:t>COORDINATION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Arial Black" panose="020B0A04020102020204" pitchFamily="34" charset="0"/>
              </a:rPr>
              <a:t>CENTER</a:t>
            </a:r>
          </a:p>
        </p:txBody>
      </p:sp>
      <p:sp>
        <p:nvSpPr>
          <p:cNvPr id="120839" name="Rectangle 7">
            <a:extLst>
              <a:ext uri="{FF2B5EF4-FFF2-40B4-BE49-F238E27FC236}">
                <a16:creationId xmlns:a16="http://schemas.microsoft.com/office/drawing/2014/main" id="{8ABDEDBB-DC10-CD06-4F18-ED1AB4C8E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475" y="4953000"/>
            <a:ext cx="990600" cy="666750"/>
          </a:xfrm>
          <a:prstGeom prst="rect">
            <a:avLst/>
          </a:prstGeom>
          <a:solidFill>
            <a:srgbClr val="CCECFF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/>
              <a:t>PROVINCIAL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/>
              <a:t>EMERGENCY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/>
              <a:t>MEASURES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/>
              <a:t>OFFICE</a:t>
            </a:r>
          </a:p>
        </p:txBody>
      </p:sp>
      <p:sp>
        <p:nvSpPr>
          <p:cNvPr id="120840" name="Rectangle 8">
            <a:extLst>
              <a:ext uri="{FF2B5EF4-FFF2-40B4-BE49-F238E27FC236}">
                <a16:creationId xmlns:a16="http://schemas.microsoft.com/office/drawing/2014/main" id="{A0CC3C49-D1ED-6542-8FE1-B32C70C91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475" y="5124450"/>
            <a:ext cx="1066800" cy="301625"/>
          </a:xfrm>
          <a:prstGeom prst="rect">
            <a:avLst/>
          </a:prstGeom>
          <a:solidFill>
            <a:srgbClr val="CCECFF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/>
              <a:t> EMERGENCY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/>
              <a:t> PREPARADNESS</a:t>
            </a:r>
          </a:p>
        </p:txBody>
      </p:sp>
      <p:sp>
        <p:nvSpPr>
          <p:cNvPr id="120841" name="Rectangle 9" descr="20%">
            <a:extLst>
              <a:ext uri="{FF2B5EF4-FFF2-40B4-BE49-F238E27FC236}">
                <a16:creationId xmlns:a16="http://schemas.microsoft.com/office/drawing/2014/main" id="{BA1B785A-AD28-40A5-947A-886F2E6DB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105400"/>
            <a:ext cx="990600" cy="301625"/>
          </a:xfrm>
          <a:prstGeom prst="rect">
            <a:avLst/>
          </a:prstGeom>
          <a:pattFill prst="pct20">
            <a:fgClr>
              <a:srgbClr val="FF3300"/>
            </a:fgClr>
            <a:bgClr>
              <a:schemeClr val="bg1"/>
            </a:bgClr>
          </a:patt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chemeClr val="accent2"/>
                </a:solidFill>
                <a:latin typeface="Arial Black" panose="020B0A04020102020204" pitchFamily="34" charset="0"/>
              </a:rPr>
              <a:t>FEDERAL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chemeClr val="accent2"/>
                </a:solidFill>
                <a:latin typeface="Arial Black" panose="020B0A04020102020204" pitchFamily="34" charset="0"/>
              </a:rPr>
              <a:t>GOVERNMENT</a:t>
            </a:r>
          </a:p>
        </p:txBody>
      </p:sp>
      <p:sp>
        <p:nvSpPr>
          <p:cNvPr id="120842" name="Rectangle 10">
            <a:extLst>
              <a:ext uri="{FF2B5EF4-FFF2-40B4-BE49-F238E27FC236}">
                <a16:creationId xmlns:a16="http://schemas.microsoft.com/office/drawing/2014/main" id="{F2596D28-0066-F831-FCE5-FA361BDF8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850" y="3571875"/>
            <a:ext cx="1343025" cy="865188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OTHER INFORMATION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SOURCE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7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/>
              <a:t>News Services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/>
              <a:t>Metrological Report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/>
              <a:t>Other Government Depart.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/>
              <a:t>Other Emergency Situation</a:t>
            </a:r>
          </a:p>
        </p:txBody>
      </p:sp>
      <p:sp>
        <p:nvSpPr>
          <p:cNvPr id="120843" name="Rectangle 11">
            <a:extLst>
              <a:ext uri="{FF2B5EF4-FFF2-40B4-BE49-F238E27FC236}">
                <a16:creationId xmlns:a16="http://schemas.microsoft.com/office/drawing/2014/main" id="{069D3959-011F-8378-589A-0FBCA5DE3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275" y="5562600"/>
            <a:ext cx="930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Situation Status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Information</a:t>
            </a:r>
          </a:p>
        </p:txBody>
      </p:sp>
      <p:sp>
        <p:nvSpPr>
          <p:cNvPr id="120844" name="Rectangle 12">
            <a:extLst>
              <a:ext uri="{FF2B5EF4-FFF2-40B4-BE49-F238E27FC236}">
                <a16:creationId xmlns:a16="http://schemas.microsoft.com/office/drawing/2014/main" id="{2DBD7683-D6E8-1C9E-03DD-E2403BB4E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75" y="5486400"/>
            <a:ext cx="930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Situation Status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Information</a:t>
            </a:r>
          </a:p>
        </p:txBody>
      </p:sp>
      <p:sp>
        <p:nvSpPr>
          <p:cNvPr id="120845" name="Rectangle 13">
            <a:extLst>
              <a:ext uri="{FF2B5EF4-FFF2-40B4-BE49-F238E27FC236}">
                <a16:creationId xmlns:a16="http://schemas.microsoft.com/office/drawing/2014/main" id="{EC73A2C4-D63C-90F9-DAA3-9BE20BCFC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3733800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Situation Status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Information</a:t>
            </a:r>
          </a:p>
        </p:txBody>
      </p:sp>
      <p:sp>
        <p:nvSpPr>
          <p:cNvPr id="120846" name="Rectangle 14">
            <a:extLst>
              <a:ext uri="{FF2B5EF4-FFF2-40B4-BE49-F238E27FC236}">
                <a16:creationId xmlns:a16="http://schemas.microsoft.com/office/drawing/2014/main" id="{7EB7E7C5-33D9-7DD7-5961-763FA4194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275" y="4800600"/>
            <a:ext cx="7635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Coordination</a:t>
            </a:r>
          </a:p>
        </p:txBody>
      </p:sp>
      <p:sp>
        <p:nvSpPr>
          <p:cNvPr id="120847" name="Rectangle 15">
            <a:extLst>
              <a:ext uri="{FF2B5EF4-FFF2-40B4-BE49-F238E27FC236}">
                <a16:creationId xmlns:a16="http://schemas.microsoft.com/office/drawing/2014/main" id="{1173B8D3-7DEE-2BA3-56C4-9277F6905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475" y="4791075"/>
            <a:ext cx="7635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Coordination</a:t>
            </a:r>
          </a:p>
        </p:txBody>
      </p:sp>
      <p:sp>
        <p:nvSpPr>
          <p:cNvPr id="120848" name="Rectangle 16">
            <a:extLst>
              <a:ext uri="{FF2B5EF4-FFF2-40B4-BE49-F238E27FC236}">
                <a16:creationId xmlns:a16="http://schemas.microsoft.com/office/drawing/2014/main" id="{9E3C0A0D-C59E-3CAF-FD4A-B3E691FFE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5" y="4191000"/>
            <a:ext cx="7635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Coordination</a:t>
            </a:r>
          </a:p>
        </p:txBody>
      </p:sp>
      <p:sp>
        <p:nvSpPr>
          <p:cNvPr id="120849" name="Rectangle 17" descr="30%">
            <a:extLst>
              <a:ext uri="{FF2B5EF4-FFF2-40B4-BE49-F238E27FC236}">
                <a16:creationId xmlns:a16="http://schemas.microsoft.com/office/drawing/2014/main" id="{F16AD593-D115-388E-CFAE-A2ED1A7C9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75" y="6405563"/>
            <a:ext cx="974725" cy="257175"/>
          </a:xfrm>
          <a:prstGeom prst="rect">
            <a:avLst/>
          </a:prstGeom>
          <a:pattFill prst="pct30">
            <a:fgClr>
              <a:schemeClr val="folHlink"/>
            </a:fgClr>
            <a:bgClr>
              <a:schemeClr val="bg1"/>
            </a:bgClr>
          </a:patt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altLang="en-US" sz="900">
                <a:latin typeface="Arial Black" panose="020B0A04020102020204" pitchFamily="34" charset="0"/>
              </a:rPr>
              <a:t>News Media</a:t>
            </a:r>
          </a:p>
        </p:txBody>
      </p:sp>
      <p:sp>
        <p:nvSpPr>
          <p:cNvPr id="120850" name="Rectangle 18">
            <a:extLst>
              <a:ext uri="{FF2B5EF4-FFF2-40B4-BE49-F238E27FC236}">
                <a16:creationId xmlns:a16="http://schemas.microsoft.com/office/drawing/2014/main" id="{9815446B-4A6C-5AF6-38B2-3BDF301F9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075" y="1524000"/>
            <a:ext cx="990600" cy="985838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 IMAGE PROCESSING: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7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/>
              <a:t> Image Formation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/>
              <a:t> Data Fusion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/>
              <a:t> Image Analysis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/>
              <a:t> Further Extraction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/>
              <a:t> Interpretation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/>
              <a:t> Assessment</a:t>
            </a:r>
          </a:p>
        </p:txBody>
      </p:sp>
      <p:sp>
        <p:nvSpPr>
          <p:cNvPr id="120851" name="Rectangle 19">
            <a:extLst>
              <a:ext uri="{FF2B5EF4-FFF2-40B4-BE49-F238E27FC236}">
                <a16:creationId xmlns:a16="http://schemas.microsoft.com/office/drawing/2014/main" id="{421FEE76-2FCD-5034-A6E1-44539128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1524000"/>
            <a:ext cx="990600" cy="879475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 OTHER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 INFORMATION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b="1"/>
              <a:t> SOURCES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7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/>
              <a:t> Other sensors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/>
              <a:t> Historical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/>
              <a:t> Cartography. Gis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/>
              <a:t> Other intelligence</a:t>
            </a:r>
          </a:p>
        </p:txBody>
      </p:sp>
      <p:sp>
        <p:nvSpPr>
          <p:cNvPr id="120852" name="Rectangle 20">
            <a:extLst>
              <a:ext uri="{FF2B5EF4-FFF2-40B4-BE49-F238E27FC236}">
                <a16:creationId xmlns:a16="http://schemas.microsoft.com/office/drawing/2014/main" id="{EDE0CCAE-5173-952F-52A4-15B35D8C3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75" y="1752600"/>
            <a:ext cx="708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Broadcast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Communication</a:t>
            </a:r>
          </a:p>
        </p:txBody>
      </p:sp>
      <p:sp>
        <p:nvSpPr>
          <p:cNvPr id="120853" name="Rectangle 21">
            <a:extLst>
              <a:ext uri="{FF2B5EF4-FFF2-40B4-BE49-F238E27FC236}">
                <a16:creationId xmlns:a16="http://schemas.microsoft.com/office/drawing/2014/main" id="{B6F7D939-3417-BB5F-9BEF-087DC61A8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75" y="2346325"/>
            <a:ext cx="708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Two way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Communication</a:t>
            </a:r>
          </a:p>
        </p:txBody>
      </p:sp>
      <p:sp>
        <p:nvSpPr>
          <p:cNvPr id="120854" name="Rectangle 22">
            <a:extLst>
              <a:ext uri="{FF2B5EF4-FFF2-40B4-BE49-F238E27FC236}">
                <a16:creationId xmlns:a16="http://schemas.microsoft.com/office/drawing/2014/main" id="{F163C082-654B-5753-969B-72D760F7D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75" y="2908300"/>
            <a:ext cx="9096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" b="1"/>
              <a:t>DIRECTED RELIEF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" b="1"/>
              <a:t>EFFORTS</a:t>
            </a:r>
          </a:p>
        </p:txBody>
      </p:sp>
      <p:sp>
        <p:nvSpPr>
          <p:cNvPr id="120855" name="Rectangle 23">
            <a:extLst>
              <a:ext uri="{FF2B5EF4-FFF2-40B4-BE49-F238E27FC236}">
                <a16:creationId xmlns:a16="http://schemas.microsoft.com/office/drawing/2014/main" id="{2173BD73-3711-D985-EB67-43DF988A1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685800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Rescue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/>
              <a:t>Direction</a:t>
            </a:r>
          </a:p>
        </p:txBody>
      </p:sp>
      <p:sp>
        <p:nvSpPr>
          <p:cNvPr id="120856" name="Rectangle 24">
            <a:extLst>
              <a:ext uri="{FF2B5EF4-FFF2-40B4-BE49-F238E27FC236}">
                <a16:creationId xmlns:a16="http://schemas.microsoft.com/office/drawing/2014/main" id="{A255F6AA-8502-9451-65BA-21DEB7791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475" y="6086475"/>
            <a:ext cx="9048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altLang="en-US" sz="800"/>
              <a:t>Other provinces</a:t>
            </a:r>
          </a:p>
        </p:txBody>
      </p:sp>
      <p:sp>
        <p:nvSpPr>
          <p:cNvPr id="120857" name="Line 25">
            <a:extLst>
              <a:ext uri="{FF2B5EF4-FFF2-40B4-BE49-F238E27FC236}">
                <a16:creationId xmlns:a16="http://schemas.microsoft.com/office/drawing/2014/main" id="{2262C364-C93F-4BBE-A3AF-47D56C29B4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2475" y="3276600"/>
            <a:ext cx="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58" name="Line 26">
            <a:extLst>
              <a:ext uri="{FF2B5EF4-FFF2-40B4-BE49-F238E27FC236}">
                <a16:creationId xmlns:a16="http://schemas.microsoft.com/office/drawing/2014/main" id="{D637C2BE-C1B7-6983-3921-79CF9361F80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5275" y="1219200"/>
            <a:ext cx="0" cy="160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59" name="Line 27">
            <a:extLst>
              <a:ext uri="{FF2B5EF4-FFF2-40B4-BE49-F238E27FC236}">
                <a16:creationId xmlns:a16="http://schemas.microsoft.com/office/drawing/2014/main" id="{14BCBBC8-BE9D-511D-E3D3-3EE43E428D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2875" y="1219200"/>
            <a:ext cx="0" cy="160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60" name="Line 28">
            <a:extLst>
              <a:ext uri="{FF2B5EF4-FFF2-40B4-BE49-F238E27FC236}">
                <a16:creationId xmlns:a16="http://schemas.microsoft.com/office/drawing/2014/main" id="{FF2CD998-3F21-F929-A6F9-1E3721B912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7675" y="1219200"/>
            <a:ext cx="0" cy="160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61" name="Line 29">
            <a:extLst>
              <a:ext uri="{FF2B5EF4-FFF2-40B4-BE49-F238E27FC236}">
                <a16:creationId xmlns:a16="http://schemas.microsoft.com/office/drawing/2014/main" id="{B77E311A-3978-261A-0D75-26E23C67DE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3875" y="3276600"/>
            <a:ext cx="0" cy="1676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62" name="Line 30">
            <a:extLst>
              <a:ext uri="{FF2B5EF4-FFF2-40B4-BE49-F238E27FC236}">
                <a16:creationId xmlns:a16="http://schemas.microsoft.com/office/drawing/2014/main" id="{FEDEA900-E675-A614-6798-A1130ACBF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2675" y="520065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63" name="Line 31">
            <a:extLst>
              <a:ext uri="{FF2B5EF4-FFF2-40B4-BE49-F238E27FC236}">
                <a16:creationId xmlns:a16="http://schemas.microsoft.com/office/drawing/2014/main" id="{0087A04F-C362-CFC0-4CD1-756505CF4D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4275" y="5191125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64" name="Line 32">
            <a:extLst>
              <a:ext uri="{FF2B5EF4-FFF2-40B4-BE49-F238E27FC236}">
                <a16:creationId xmlns:a16="http://schemas.microsoft.com/office/drawing/2014/main" id="{89F8BBDE-F7E8-8BD6-E284-3FC4E3BD16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5334000"/>
            <a:ext cx="3206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65" name="Line 33">
            <a:extLst>
              <a:ext uri="{FF2B5EF4-FFF2-40B4-BE49-F238E27FC236}">
                <a16:creationId xmlns:a16="http://schemas.microsoft.com/office/drawing/2014/main" id="{95E13105-2F46-D2CE-FAFF-956C619D0E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3275" y="542925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66" name="Line 34">
            <a:extLst>
              <a:ext uri="{FF2B5EF4-FFF2-40B4-BE49-F238E27FC236}">
                <a16:creationId xmlns:a16="http://schemas.microsoft.com/office/drawing/2014/main" id="{6A5DE675-030E-23DF-0D7E-09F12B9990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35150" y="4419600"/>
            <a:ext cx="9525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67" name="Line 35">
            <a:extLst>
              <a:ext uri="{FF2B5EF4-FFF2-40B4-BE49-F238E27FC236}">
                <a16:creationId xmlns:a16="http://schemas.microsoft.com/office/drawing/2014/main" id="{8533A052-E3BD-DB47-E86A-73E221F6E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6075" y="5410200"/>
            <a:ext cx="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68" name="Line 36">
            <a:extLst>
              <a:ext uri="{FF2B5EF4-FFF2-40B4-BE49-F238E27FC236}">
                <a16:creationId xmlns:a16="http://schemas.microsoft.com/office/drawing/2014/main" id="{CC80F21B-F851-AA86-E8A8-24AAC05126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0875" y="9906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69" name="Line 37">
            <a:extLst>
              <a:ext uri="{FF2B5EF4-FFF2-40B4-BE49-F238E27FC236}">
                <a16:creationId xmlns:a16="http://schemas.microsoft.com/office/drawing/2014/main" id="{3E5827B9-1004-F62F-E087-560D8D4E6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075" y="9906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70" name="Freeform 38">
            <a:extLst>
              <a:ext uri="{FF2B5EF4-FFF2-40B4-BE49-F238E27FC236}">
                <a16:creationId xmlns:a16="http://schemas.microsoft.com/office/drawing/2014/main" id="{897E95BF-BCF3-8E0A-EACB-1CAA5A395657}"/>
              </a:ext>
            </a:extLst>
          </p:cNvPr>
          <p:cNvSpPr>
            <a:spLocks/>
          </p:cNvSpPr>
          <p:nvPr/>
        </p:nvSpPr>
        <p:spPr bwMode="auto">
          <a:xfrm>
            <a:off x="2863850" y="2200275"/>
            <a:ext cx="228600" cy="152400"/>
          </a:xfrm>
          <a:custGeom>
            <a:avLst/>
            <a:gdLst>
              <a:gd name="T0" fmla="*/ 2147483646 w 624"/>
              <a:gd name="T1" fmla="*/ 2147483646 h 304"/>
              <a:gd name="T2" fmla="*/ 2147483646 w 624"/>
              <a:gd name="T3" fmla="*/ 2147483646 h 304"/>
              <a:gd name="T4" fmla="*/ 0 w 624"/>
              <a:gd name="T5" fmla="*/ 2147483646 h 304"/>
              <a:gd name="T6" fmla="*/ 0 60000 65536"/>
              <a:gd name="T7" fmla="*/ 0 60000 65536"/>
              <a:gd name="T8" fmla="*/ 0 60000 65536"/>
              <a:gd name="T9" fmla="*/ 0 w 624"/>
              <a:gd name="T10" fmla="*/ 0 h 304"/>
              <a:gd name="T11" fmla="*/ 624 w 624"/>
              <a:gd name="T12" fmla="*/ 304 h 3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304">
                <a:moveTo>
                  <a:pt x="624" y="208"/>
                </a:moveTo>
                <a:cubicBezTo>
                  <a:pt x="460" y="104"/>
                  <a:pt x="296" y="0"/>
                  <a:pt x="192" y="16"/>
                </a:cubicBezTo>
                <a:cubicBezTo>
                  <a:pt x="88" y="32"/>
                  <a:pt x="32" y="256"/>
                  <a:pt x="0" y="30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71" name="Line 39">
            <a:extLst>
              <a:ext uri="{FF2B5EF4-FFF2-40B4-BE49-F238E27FC236}">
                <a16:creationId xmlns:a16="http://schemas.microsoft.com/office/drawing/2014/main" id="{CEFF3995-1BC6-6B92-0972-D80C2446B81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4275" y="5334000"/>
            <a:ext cx="457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72" name="Line 40">
            <a:extLst>
              <a:ext uri="{FF2B5EF4-FFF2-40B4-BE49-F238E27FC236}">
                <a16:creationId xmlns:a16="http://schemas.microsoft.com/office/drawing/2014/main" id="{B416A042-8232-172F-D3C3-8E6B7BB8BA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3675" y="1981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0873" name="Picture 41" descr="Weather02">
            <a:extLst>
              <a:ext uri="{FF2B5EF4-FFF2-40B4-BE49-F238E27FC236}">
                <a16:creationId xmlns:a16="http://schemas.microsoft.com/office/drawing/2014/main" id="{3F3E9EE6-3365-4DD6-B817-9A71B178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475288"/>
            <a:ext cx="2190750" cy="1230312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0874" name="Object 42">
            <a:extLst>
              <a:ext uri="{FF2B5EF4-FFF2-40B4-BE49-F238E27FC236}">
                <a16:creationId xmlns:a16="http://schemas.microsoft.com/office/drawing/2014/main" id="{B73427FF-B17B-FB81-990D-893244C248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05800" y="3962400"/>
          <a:ext cx="685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9" imgW="842505" imgH="500634" progId="CorelDRAW.Graphic.13">
                  <p:embed/>
                </p:oleObj>
              </mc:Choice>
              <mc:Fallback>
                <p:oleObj name="CorelDRAW" r:id="rId9" imgW="842505" imgH="500634" progId="CorelDRAW.Graphic.13">
                  <p:embed/>
                  <p:pic>
                    <p:nvPicPr>
                      <p:cNvPr id="120874" name="Object 42">
                        <a:extLst>
                          <a:ext uri="{FF2B5EF4-FFF2-40B4-BE49-F238E27FC236}">
                            <a16:creationId xmlns:a16="http://schemas.microsoft.com/office/drawing/2014/main" id="{B73427FF-B17B-FB81-990D-893244C248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3962400"/>
                        <a:ext cx="6858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0875" name="Picture 43" descr="Weather8">
            <a:extLst>
              <a:ext uri="{FF2B5EF4-FFF2-40B4-BE49-F238E27FC236}">
                <a16:creationId xmlns:a16="http://schemas.microsoft.com/office/drawing/2014/main" id="{6F6C24BF-48A9-68F0-44B9-207627E6B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85800"/>
            <a:ext cx="9048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76" name="Freeform 44">
            <a:extLst>
              <a:ext uri="{FF2B5EF4-FFF2-40B4-BE49-F238E27FC236}">
                <a16:creationId xmlns:a16="http://schemas.microsoft.com/office/drawing/2014/main" id="{ABDCA315-364C-BEA4-C8D4-10D2B14DA8AC}"/>
              </a:ext>
            </a:extLst>
          </p:cNvPr>
          <p:cNvSpPr>
            <a:spLocks/>
          </p:cNvSpPr>
          <p:nvPr/>
        </p:nvSpPr>
        <p:spPr bwMode="auto">
          <a:xfrm>
            <a:off x="3606800" y="3276600"/>
            <a:ext cx="3403600" cy="1524000"/>
          </a:xfrm>
          <a:custGeom>
            <a:avLst/>
            <a:gdLst>
              <a:gd name="T0" fmla="*/ 0 w 2144"/>
              <a:gd name="T1" fmla="*/ 0 h 960"/>
              <a:gd name="T2" fmla="*/ 2147483646 w 2144"/>
              <a:gd name="T3" fmla="*/ 2147483646 h 960"/>
              <a:gd name="T4" fmla="*/ 2147483646 w 2144"/>
              <a:gd name="T5" fmla="*/ 2147483646 h 960"/>
              <a:gd name="T6" fmla="*/ 2147483646 w 2144"/>
              <a:gd name="T7" fmla="*/ 2147483646 h 960"/>
              <a:gd name="T8" fmla="*/ 2147483646 w 2144"/>
              <a:gd name="T9" fmla="*/ 2147483646 h 960"/>
              <a:gd name="T10" fmla="*/ 2147483646 w 2144"/>
              <a:gd name="T11" fmla="*/ 2147483646 h 960"/>
              <a:gd name="T12" fmla="*/ 0 w 2144"/>
              <a:gd name="T13" fmla="*/ 0 h 9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44"/>
              <a:gd name="T22" fmla="*/ 0 h 960"/>
              <a:gd name="T23" fmla="*/ 2144 w 2144"/>
              <a:gd name="T24" fmla="*/ 960 h 9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44" h="960">
                <a:moveTo>
                  <a:pt x="0" y="0"/>
                </a:moveTo>
                <a:lnTo>
                  <a:pt x="1032" y="424"/>
                </a:lnTo>
                <a:lnTo>
                  <a:pt x="904" y="488"/>
                </a:lnTo>
                <a:lnTo>
                  <a:pt x="2144" y="960"/>
                </a:lnTo>
                <a:lnTo>
                  <a:pt x="816" y="496"/>
                </a:lnTo>
                <a:lnTo>
                  <a:pt x="950" y="422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20877" name="Object 45">
            <a:extLst>
              <a:ext uri="{FF2B5EF4-FFF2-40B4-BE49-F238E27FC236}">
                <a16:creationId xmlns:a16="http://schemas.microsoft.com/office/drawing/2014/main" id="{C54B62C2-2853-4546-F3EC-027BFF0764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6888" y="4799013"/>
          <a:ext cx="392112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12" imgW="392620" imgH="331584" progId="CorelDRAW.Graphic.13">
                  <p:embed/>
                </p:oleObj>
              </mc:Choice>
              <mc:Fallback>
                <p:oleObj name="CorelDRAW" r:id="rId12" imgW="392620" imgH="331584" progId="CorelDRAW.Graphic.13">
                  <p:embed/>
                  <p:pic>
                    <p:nvPicPr>
                      <p:cNvPr id="120877" name="Object 45">
                        <a:extLst>
                          <a:ext uri="{FF2B5EF4-FFF2-40B4-BE49-F238E27FC236}">
                            <a16:creationId xmlns:a16="http://schemas.microsoft.com/office/drawing/2014/main" id="{C54B62C2-2853-4546-F3EC-027BFF0764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6888" y="4799013"/>
                        <a:ext cx="392112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78" name="Object 46">
            <a:extLst>
              <a:ext uri="{FF2B5EF4-FFF2-40B4-BE49-F238E27FC236}">
                <a16:creationId xmlns:a16="http://schemas.microsoft.com/office/drawing/2014/main" id="{417C53F2-372B-B9C5-E447-82B0D5A5DF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1800" y="5119688"/>
          <a:ext cx="381000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orelDRAW" r:id="rId14" imgW="496519" imgH="477317" progId="CorelDRAW.Graphic.13">
                  <p:embed/>
                </p:oleObj>
              </mc:Choice>
              <mc:Fallback>
                <p:oleObj name="CorelDRAW" r:id="rId14" imgW="496519" imgH="477317" progId="CorelDRAW.Graphic.13">
                  <p:embed/>
                  <p:pic>
                    <p:nvPicPr>
                      <p:cNvPr id="120878" name="Object 46">
                        <a:extLst>
                          <a:ext uri="{FF2B5EF4-FFF2-40B4-BE49-F238E27FC236}">
                            <a16:creationId xmlns:a16="http://schemas.microsoft.com/office/drawing/2014/main" id="{417C53F2-372B-B9C5-E447-82B0D5A5DF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5119688"/>
                        <a:ext cx="381000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79" name="Freeform 47">
            <a:extLst>
              <a:ext uri="{FF2B5EF4-FFF2-40B4-BE49-F238E27FC236}">
                <a16:creationId xmlns:a16="http://schemas.microsoft.com/office/drawing/2014/main" id="{8793BE34-FD9D-03C9-37DE-F40603624813}"/>
              </a:ext>
            </a:extLst>
          </p:cNvPr>
          <p:cNvSpPr>
            <a:spLocks/>
          </p:cNvSpPr>
          <p:nvPr/>
        </p:nvSpPr>
        <p:spPr bwMode="auto">
          <a:xfrm>
            <a:off x="4133850" y="2635250"/>
            <a:ext cx="1206500" cy="647700"/>
          </a:xfrm>
          <a:custGeom>
            <a:avLst/>
            <a:gdLst>
              <a:gd name="T0" fmla="*/ 0 w 760"/>
              <a:gd name="T1" fmla="*/ 0 h 408"/>
              <a:gd name="T2" fmla="*/ 2147483646 w 760"/>
              <a:gd name="T3" fmla="*/ 2147483646 h 408"/>
              <a:gd name="T4" fmla="*/ 2147483646 w 760"/>
              <a:gd name="T5" fmla="*/ 2147483646 h 408"/>
              <a:gd name="T6" fmla="*/ 2147483646 w 760"/>
              <a:gd name="T7" fmla="*/ 2147483646 h 408"/>
              <a:gd name="T8" fmla="*/ 2147483646 w 760"/>
              <a:gd name="T9" fmla="*/ 2147483646 h 408"/>
              <a:gd name="T10" fmla="*/ 2147483646 w 760"/>
              <a:gd name="T11" fmla="*/ 2147483646 h 408"/>
              <a:gd name="T12" fmla="*/ 0 w 760"/>
              <a:gd name="T13" fmla="*/ 0 h 4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0"/>
              <a:gd name="T22" fmla="*/ 0 h 408"/>
              <a:gd name="T23" fmla="*/ 760 w 760"/>
              <a:gd name="T24" fmla="*/ 408 h 4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0" h="408">
                <a:moveTo>
                  <a:pt x="0" y="0"/>
                </a:moveTo>
                <a:lnTo>
                  <a:pt x="404" y="252"/>
                </a:lnTo>
                <a:lnTo>
                  <a:pt x="388" y="188"/>
                </a:lnTo>
                <a:lnTo>
                  <a:pt x="760" y="408"/>
                </a:lnTo>
                <a:lnTo>
                  <a:pt x="340" y="112"/>
                </a:lnTo>
                <a:lnTo>
                  <a:pt x="352" y="184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0880" name="Freeform 48">
            <a:extLst>
              <a:ext uri="{FF2B5EF4-FFF2-40B4-BE49-F238E27FC236}">
                <a16:creationId xmlns:a16="http://schemas.microsoft.com/office/drawing/2014/main" id="{7E2FFC4F-A1B1-DB40-94BA-1246834409BE}"/>
              </a:ext>
            </a:extLst>
          </p:cNvPr>
          <p:cNvSpPr>
            <a:spLocks/>
          </p:cNvSpPr>
          <p:nvPr/>
        </p:nvSpPr>
        <p:spPr bwMode="auto">
          <a:xfrm rot="621377">
            <a:off x="4241800" y="1270000"/>
            <a:ext cx="457200" cy="1371600"/>
          </a:xfrm>
          <a:custGeom>
            <a:avLst/>
            <a:gdLst>
              <a:gd name="T0" fmla="*/ 2147483646 w 396"/>
              <a:gd name="T1" fmla="*/ 0 h 1188"/>
              <a:gd name="T2" fmla="*/ 2147483646 w 396"/>
              <a:gd name="T3" fmla="*/ 2147483646 h 1188"/>
              <a:gd name="T4" fmla="*/ 2147483646 w 396"/>
              <a:gd name="T5" fmla="*/ 2147483646 h 1188"/>
              <a:gd name="T6" fmla="*/ 0 w 396"/>
              <a:gd name="T7" fmla="*/ 2147483646 h 1188"/>
              <a:gd name="T8" fmla="*/ 2147483646 w 396"/>
              <a:gd name="T9" fmla="*/ 2147483646 h 1188"/>
              <a:gd name="T10" fmla="*/ 2147483646 w 396"/>
              <a:gd name="T11" fmla="*/ 2147483646 h 1188"/>
              <a:gd name="T12" fmla="*/ 2147483646 w 396"/>
              <a:gd name="T13" fmla="*/ 0 h 11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6"/>
              <a:gd name="T22" fmla="*/ 0 h 1188"/>
              <a:gd name="T23" fmla="*/ 396 w 396"/>
              <a:gd name="T24" fmla="*/ 1188 h 11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6" h="1188">
                <a:moveTo>
                  <a:pt x="396" y="0"/>
                </a:moveTo>
                <a:lnTo>
                  <a:pt x="180" y="456"/>
                </a:lnTo>
                <a:lnTo>
                  <a:pt x="304" y="436"/>
                </a:lnTo>
                <a:lnTo>
                  <a:pt x="0" y="1188"/>
                </a:lnTo>
                <a:lnTo>
                  <a:pt x="364" y="380"/>
                </a:lnTo>
                <a:lnTo>
                  <a:pt x="244" y="404"/>
                </a:lnTo>
                <a:lnTo>
                  <a:pt x="396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20882" name="Object 50">
            <a:extLst>
              <a:ext uri="{FF2B5EF4-FFF2-40B4-BE49-F238E27FC236}">
                <a16:creationId xmlns:a16="http://schemas.microsoft.com/office/drawing/2014/main" id="{B615A81D-41A4-B6D5-9007-158FBAC4B9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0" y="4038600"/>
          <a:ext cx="70643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orelDRAW" r:id="rId16" imgW="706717" imgH="548297" progId="CorelDRAW.Graphic.13">
                  <p:embed/>
                </p:oleObj>
              </mc:Choice>
              <mc:Fallback>
                <p:oleObj name="CorelDRAW" r:id="rId16" imgW="706717" imgH="548297" progId="CorelDRAW.Graphic.13">
                  <p:embed/>
                  <p:pic>
                    <p:nvPicPr>
                      <p:cNvPr id="120882" name="Object 50">
                        <a:extLst>
                          <a:ext uri="{FF2B5EF4-FFF2-40B4-BE49-F238E27FC236}">
                            <a16:creationId xmlns:a16="http://schemas.microsoft.com/office/drawing/2014/main" id="{B615A81D-41A4-B6D5-9007-158FBAC4B9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038600"/>
                        <a:ext cx="706438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83" name="Freeform 51">
            <a:extLst>
              <a:ext uri="{FF2B5EF4-FFF2-40B4-BE49-F238E27FC236}">
                <a16:creationId xmlns:a16="http://schemas.microsoft.com/office/drawing/2014/main" id="{D59DFE56-2A65-72AA-9FCB-60761988A9F6}"/>
              </a:ext>
            </a:extLst>
          </p:cNvPr>
          <p:cNvSpPr>
            <a:spLocks/>
          </p:cNvSpPr>
          <p:nvPr/>
        </p:nvSpPr>
        <p:spPr bwMode="auto">
          <a:xfrm>
            <a:off x="7194550" y="4051300"/>
            <a:ext cx="1308100" cy="768350"/>
          </a:xfrm>
          <a:custGeom>
            <a:avLst/>
            <a:gdLst>
              <a:gd name="T0" fmla="*/ 0 w 824"/>
              <a:gd name="T1" fmla="*/ 2147483646 h 484"/>
              <a:gd name="T2" fmla="*/ 2147483646 w 824"/>
              <a:gd name="T3" fmla="*/ 2147483646 h 484"/>
              <a:gd name="T4" fmla="*/ 2147483646 w 824"/>
              <a:gd name="T5" fmla="*/ 2147483646 h 484"/>
              <a:gd name="T6" fmla="*/ 2147483646 w 824"/>
              <a:gd name="T7" fmla="*/ 0 h 484"/>
              <a:gd name="T8" fmla="*/ 2147483646 w 824"/>
              <a:gd name="T9" fmla="*/ 2147483646 h 484"/>
              <a:gd name="T10" fmla="*/ 2147483646 w 824"/>
              <a:gd name="T11" fmla="*/ 2147483646 h 484"/>
              <a:gd name="T12" fmla="*/ 0 w 824"/>
              <a:gd name="T13" fmla="*/ 2147483646 h 4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24"/>
              <a:gd name="T22" fmla="*/ 0 h 484"/>
              <a:gd name="T23" fmla="*/ 824 w 824"/>
              <a:gd name="T24" fmla="*/ 484 h 4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24" h="484">
                <a:moveTo>
                  <a:pt x="0" y="484"/>
                </a:moveTo>
                <a:lnTo>
                  <a:pt x="484" y="252"/>
                </a:lnTo>
                <a:lnTo>
                  <a:pt x="356" y="256"/>
                </a:lnTo>
                <a:lnTo>
                  <a:pt x="824" y="0"/>
                </a:lnTo>
                <a:lnTo>
                  <a:pt x="256" y="280"/>
                </a:lnTo>
                <a:lnTo>
                  <a:pt x="388" y="276"/>
                </a:lnTo>
                <a:lnTo>
                  <a:pt x="0" y="484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0884" name="Freeform 52">
            <a:extLst>
              <a:ext uri="{FF2B5EF4-FFF2-40B4-BE49-F238E27FC236}">
                <a16:creationId xmlns:a16="http://schemas.microsoft.com/office/drawing/2014/main" id="{1C45CC8E-2C59-0D3E-6D95-3BEF22746037}"/>
              </a:ext>
            </a:extLst>
          </p:cNvPr>
          <p:cNvSpPr>
            <a:spLocks/>
          </p:cNvSpPr>
          <p:nvPr/>
        </p:nvSpPr>
        <p:spPr bwMode="auto">
          <a:xfrm>
            <a:off x="4343400" y="4343400"/>
            <a:ext cx="2609850" cy="482600"/>
          </a:xfrm>
          <a:custGeom>
            <a:avLst/>
            <a:gdLst>
              <a:gd name="T0" fmla="*/ 0 w 1644"/>
              <a:gd name="T1" fmla="*/ 0 h 304"/>
              <a:gd name="T2" fmla="*/ 2147483646 w 1644"/>
              <a:gd name="T3" fmla="*/ 2147483646 h 304"/>
              <a:gd name="T4" fmla="*/ 2147483646 w 1644"/>
              <a:gd name="T5" fmla="*/ 2147483646 h 304"/>
              <a:gd name="T6" fmla="*/ 2147483646 w 1644"/>
              <a:gd name="T7" fmla="*/ 2147483646 h 304"/>
              <a:gd name="T8" fmla="*/ 2147483646 w 1644"/>
              <a:gd name="T9" fmla="*/ 2147483646 h 304"/>
              <a:gd name="T10" fmla="*/ 2147483646 w 1644"/>
              <a:gd name="T11" fmla="*/ 2147483646 h 304"/>
              <a:gd name="T12" fmla="*/ 0 w 1644"/>
              <a:gd name="T13" fmla="*/ 0 h 3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44"/>
              <a:gd name="T22" fmla="*/ 0 h 304"/>
              <a:gd name="T23" fmla="*/ 1644 w 1644"/>
              <a:gd name="T24" fmla="*/ 304 h 3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44" h="304">
                <a:moveTo>
                  <a:pt x="0" y="0"/>
                </a:moveTo>
                <a:lnTo>
                  <a:pt x="660" y="208"/>
                </a:lnTo>
                <a:lnTo>
                  <a:pt x="624" y="124"/>
                </a:lnTo>
                <a:lnTo>
                  <a:pt x="1644" y="304"/>
                </a:lnTo>
                <a:lnTo>
                  <a:pt x="568" y="80"/>
                </a:lnTo>
                <a:lnTo>
                  <a:pt x="588" y="152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0885" name="Freeform 53">
            <a:extLst>
              <a:ext uri="{FF2B5EF4-FFF2-40B4-BE49-F238E27FC236}">
                <a16:creationId xmlns:a16="http://schemas.microsoft.com/office/drawing/2014/main" id="{D055B5D0-CB71-AEAF-72E8-B3AFFAF5F1B3}"/>
              </a:ext>
            </a:extLst>
          </p:cNvPr>
          <p:cNvSpPr>
            <a:spLocks/>
          </p:cNvSpPr>
          <p:nvPr/>
        </p:nvSpPr>
        <p:spPr bwMode="auto">
          <a:xfrm>
            <a:off x="7493000" y="3378200"/>
            <a:ext cx="1270000" cy="584200"/>
          </a:xfrm>
          <a:custGeom>
            <a:avLst/>
            <a:gdLst>
              <a:gd name="T0" fmla="*/ 0 w 800"/>
              <a:gd name="T1" fmla="*/ 0 h 368"/>
              <a:gd name="T2" fmla="*/ 2147483646 w 800"/>
              <a:gd name="T3" fmla="*/ 2147483646 h 368"/>
              <a:gd name="T4" fmla="*/ 2147483646 w 800"/>
              <a:gd name="T5" fmla="*/ 2147483646 h 368"/>
              <a:gd name="T6" fmla="*/ 2147483646 w 800"/>
              <a:gd name="T7" fmla="*/ 2147483646 h 368"/>
              <a:gd name="T8" fmla="*/ 2147483646 w 800"/>
              <a:gd name="T9" fmla="*/ 2147483646 h 368"/>
              <a:gd name="T10" fmla="*/ 2147483646 w 800"/>
              <a:gd name="T11" fmla="*/ 2147483646 h 368"/>
              <a:gd name="T12" fmla="*/ 0 w 800"/>
              <a:gd name="T13" fmla="*/ 0 h 3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00"/>
              <a:gd name="T22" fmla="*/ 0 h 368"/>
              <a:gd name="T23" fmla="*/ 800 w 800"/>
              <a:gd name="T24" fmla="*/ 368 h 3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00" h="368">
                <a:moveTo>
                  <a:pt x="0" y="0"/>
                </a:moveTo>
                <a:lnTo>
                  <a:pt x="504" y="188"/>
                </a:lnTo>
                <a:lnTo>
                  <a:pt x="416" y="196"/>
                </a:lnTo>
                <a:lnTo>
                  <a:pt x="800" y="368"/>
                </a:lnTo>
                <a:lnTo>
                  <a:pt x="296" y="184"/>
                </a:lnTo>
                <a:lnTo>
                  <a:pt x="404" y="176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0886" name="Freeform 54">
            <a:extLst>
              <a:ext uri="{FF2B5EF4-FFF2-40B4-BE49-F238E27FC236}">
                <a16:creationId xmlns:a16="http://schemas.microsoft.com/office/drawing/2014/main" id="{981D2F33-87F5-5AE9-A8AB-A0EEF9B50ACB}"/>
              </a:ext>
            </a:extLst>
          </p:cNvPr>
          <p:cNvSpPr>
            <a:spLocks/>
          </p:cNvSpPr>
          <p:nvPr/>
        </p:nvSpPr>
        <p:spPr bwMode="auto">
          <a:xfrm rot="-911150">
            <a:off x="4878388" y="933450"/>
            <a:ext cx="1746250" cy="228600"/>
          </a:xfrm>
          <a:custGeom>
            <a:avLst/>
            <a:gdLst>
              <a:gd name="T0" fmla="*/ 0 w 1148"/>
              <a:gd name="T1" fmla="*/ 2147483646 h 232"/>
              <a:gd name="T2" fmla="*/ 2147483646 w 1148"/>
              <a:gd name="T3" fmla="*/ 2147483646 h 232"/>
              <a:gd name="T4" fmla="*/ 2147483646 w 1148"/>
              <a:gd name="T5" fmla="*/ 2147483646 h 232"/>
              <a:gd name="T6" fmla="*/ 2147483646 w 1148"/>
              <a:gd name="T7" fmla="*/ 2147483646 h 232"/>
              <a:gd name="T8" fmla="*/ 2147483646 w 1148"/>
              <a:gd name="T9" fmla="*/ 0 h 232"/>
              <a:gd name="T10" fmla="*/ 2147483646 w 1148"/>
              <a:gd name="T11" fmla="*/ 2147483646 h 232"/>
              <a:gd name="T12" fmla="*/ 0 w 1148"/>
              <a:gd name="T13" fmla="*/ 2147483646 h 232"/>
              <a:gd name="T14" fmla="*/ 0 w 1148"/>
              <a:gd name="T15" fmla="*/ 2147483646 h 2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8"/>
              <a:gd name="T25" fmla="*/ 0 h 232"/>
              <a:gd name="T26" fmla="*/ 1148 w 1148"/>
              <a:gd name="T27" fmla="*/ 232 h 2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8" h="232">
                <a:moveTo>
                  <a:pt x="0" y="40"/>
                </a:moveTo>
                <a:lnTo>
                  <a:pt x="384" y="136"/>
                </a:lnTo>
                <a:lnTo>
                  <a:pt x="364" y="52"/>
                </a:lnTo>
                <a:lnTo>
                  <a:pt x="1148" y="232"/>
                </a:lnTo>
                <a:lnTo>
                  <a:pt x="312" y="0"/>
                </a:lnTo>
                <a:lnTo>
                  <a:pt x="336" y="96"/>
                </a:lnTo>
                <a:lnTo>
                  <a:pt x="0" y="4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0887" name="Freeform 55">
            <a:extLst>
              <a:ext uri="{FF2B5EF4-FFF2-40B4-BE49-F238E27FC236}">
                <a16:creationId xmlns:a16="http://schemas.microsoft.com/office/drawing/2014/main" id="{FDEE1D57-08D7-02C5-4B64-59A06F917733}"/>
              </a:ext>
            </a:extLst>
          </p:cNvPr>
          <p:cNvSpPr>
            <a:spLocks/>
          </p:cNvSpPr>
          <p:nvPr/>
        </p:nvSpPr>
        <p:spPr bwMode="auto">
          <a:xfrm>
            <a:off x="5562600" y="1219200"/>
            <a:ext cx="1447800" cy="3124200"/>
          </a:xfrm>
          <a:custGeom>
            <a:avLst/>
            <a:gdLst>
              <a:gd name="T0" fmla="*/ 0 w 912"/>
              <a:gd name="T1" fmla="*/ 2147483646 h 1968"/>
              <a:gd name="T2" fmla="*/ 2147483646 w 912"/>
              <a:gd name="T3" fmla="*/ 0 h 1968"/>
              <a:gd name="T4" fmla="*/ 2147483646 w 912"/>
              <a:gd name="T5" fmla="*/ 2147483646 h 1968"/>
              <a:gd name="T6" fmla="*/ 0 60000 65536"/>
              <a:gd name="T7" fmla="*/ 0 60000 65536"/>
              <a:gd name="T8" fmla="*/ 0 60000 65536"/>
              <a:gd name="T9" fmla="*/ 0 w 912"/>
              <a:gd name="T10" fmla="*/ 0 h 1968"/>
              <a:gd name="T11" fmla="*/ 912 w 912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2" h="1968">
                <a:moveTo>
                  <a:pt x="0" y="1440"/>
                </a:moveTo>
                <a:lnTo>
                  <a:pt x="912" y="0"/>
                </a:lnTo>
                <a:lnTo>
                  <a:pt x="720" y="196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88" name="Line 56">
            <a:extLst>
              <a:ext uri="{FF2B5EF4-FFF2-40B4-BE49-F238E27FC236}">
                <a16:creationId xmlns:a16="http://schemas.microsoft.com/office/drawing/2014/main" id="{9FEF13F9-9638-C27A-C562-82F483ED7F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1219200"/>
            <a:ext cx="160020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89" name="Line 57">
            <a:extLst>
              <a:ext uri="{FF2B5EF4-FFF2-40B4-BE49-F238E27FC236}">
                <a16:creationId xmlns:a16="http://schemas.microsoft.com/office/drawing/2014/main" id="{250E7EC1-5F6B-17F5-E9F8-57F2AC46D2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1828800"/>
            <a:ext cx="2286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90" name="Freeform 58">
            <a:extLst>
              <a:ext uri="{FF2B5EF4-FFF2-40B4-BE49-F238E27FC236}">
                <a16:creationId xmlns:a16="http://schemas.microsoft.com/office/drawing/2014/main" id="{3A2E0FBF-15E5-EC2B-6931-B03E4073D447}"/>
              </a:ext>
            </a:extLst>
          </p:cNvPr>
          <p:cNvSpPr>
            <a:spLocks/>
          </p:cNvSpPr>
          <p:nvPr/>
        </p:nvSpPr>
        <p:spPr bwMode="auto">
          <a:xfrm>
            <a:off x="5410200" y="1066800"/>
            <a:ext cx="1219200" cy="2209800"/>
          </a:xfrm>
          <a:custGeom>
            <a:avLst/>
            <a:gdLst>
              <a:gd name="T0" fmla="*/ 2147483646 w 768"/>
              <a:gd name="T1" fmla="*/ 0 h 1392"/>
              <a:gd name="T2" fmla="*/ 2147483646 w 768"/>
              <a:gd name="T3" fmla="*/ 2147483646 h 1392"/>
              <a:gd name="T4" fmla="*/ 2147483646 w 768"/>
              <a:gd name="T5" fmla="*/ 2147483646 h 1392"/>
              <a:gd name="T6" fmla="*/ 0 w 768"/>
              <a:gd name="T7" fmla="*/ 2147483646 h 1392"/>
              <a:gd name="T8" fmla="*/ 2147483646 w 768"/>
              <a:gd name="T9" fmla="*/ 2147483646 h 1392"/>
              <a:gd name="T10" fmla="*/ 2147483646 w 768"/>
              <a:gd name="T11" fmla="*/ 2147483646 h 1392"/>
              <a:gd name="T12" fmla="*/ 2147483646 w 768"/>
              <a:gd name="T13" fmla="*/ 0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8"/>
              <a:gd name="T22" fmla="*/ 0 h 1392"/>
              <a:gd name="T23" fmla="*/ 768 w 768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8" h="1392">
                <a:moveTo>
                  <a:pt x="768" y="0"/>
                </a:moveTo>
                <a:lnTo>
                  <a:pt x="48" y="1104"/>
                </a:lnTo>
                <a:lnTo>
                  <a:pt x="192" y="1008"/>
                </a:lnTo>
                <a:lnTo>
                  <a:pt x="0" y="1392"/>
                </a:lnTo>
                <a:lnTo>
                  <a:pt x="288" y="912"/>
                </a:lnTo>
                <a:lnTo>
                  <a:pt x="144" y="1008"/>
                </a:lnTo>
                <a:lnTo>
                  <a:pt x="768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20891" name="Object 59">
            <a:extLst>
              <a:ext uri="{FF2B5EF4-FFF2-40B4-BE49-F238E27FC236}">
                <a16:creationId xmlns:a16="http://schemas.microsoft.com/office/drawing/2014/main" id="{00CE8798-5FB7-F24D-FF88-3C17B1453F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2200" y="914400"/>
          <a:ext cx="635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orelDRAW" r:id="rId18" imgW="634365" imgH="329527" progId="CorelDRAW.Graphic.13">
                  <p:embed/>
                </p:oleObj>
              </mc:Choice>
              <mc:Fallback>
                <p:oleObj name="CorelDRAW" r:id="rId18" imgW="634365" imgH="329527" progId="CorelDRAW.Graphic.13">
                  <p:embed/>
                  <p:pic>
                    <p:nvPicPr>
                      <p:cNvPr id="120891" name="Object 59">
                        <a:extLst>
                          <a:ext uri="{FF2B5EF4-FFF2-40B4-BE49-F238E27FC236}">
                            <a16:creationId xmlns:a16="http://schemas.microsoft.com/office/drawing/2014/main" id="{00CE8798-5FB7-F24D-FF88-3C17B1453F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914400"/>
                        <a:ext cx="6350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92" name="Rectangle 60" descr="20%">
            <a:extLst>
              <a:ext uri="{FF2B5EF4-FFF2-40B4-BE49-F238E27FC236}">
                <a16:creationId xmlns:a16="http://schemas.microsoft.com/office/drawing/2014/main" id="{8B69E9EA-9F16-8FDE-5D64-C7086291B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257800"/>
            <a:ext cx="2362200" cy="425450"/>
          </a:xfrm>
          <a:prstGeom prst="rect">
            <a:avLst/>
          </a:prstGeom>
          <a:pattFill prst="pct20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accent2"/>
                </a:solidFill>
                <a:latin typeface="Arial Black" panose="020B0A04020102020204" pitchFamily="34" charset="0"/>
              </a:rPr>
              <a:t>MONITORING (DISASTER)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accent2"/>
                </a:solidFill>
                <a:latin typeface="Arial Black" panose="020B0A04020102020204" pitchFamily="34" charset="0"/>
              </a:rPr>
              <a:t>COMMAND CONTROL CENTER </a:t>
            </a:r>
          </a:p>
        </p:txBody>
      </p:sp>
      <p:sp>
        <p:nvSpPr>
          <p:cNvPr id="120893" name="Rectangle 61">
            <a:extLst>
              <a:ext uri="{FF2B5EF4-FFF2-40B4-BE49-F238E27FC236}">
                <a16:creationId xmlns:a16="http://schemas.microsoft.com/office/drawing/2014/main" id="{0BA4979F-2AB3-10FC-E13A-E98437105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700" y="4433888"/>
            <a:ext cx="4619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altLang="en-US" sz="800"/>
              <a:t>Radar</a:t>
            </a:r>
          </a:p>
        </p:txBody>
      </p:sp>
      <p:sp>
        <p:nvSpPr>
          <p:cNvPr id="120897" name="Rectangle 65">
            <a:extLst>
              <a:ext uri="{FF2B5EF4-FFF2-40B4-BE49-F238E27FC236}">
                <a16:creationId xmlns:a16="http://schemas.microsoft.com/office/drawing/2014/main" id="{8CC7404F-2C86-3C5C-AD35-2C4CAC14F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032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Monitoring system in operation:</a:t>
            </a:r>
          </a:p>
        </p:txBody>
      </p:sp>
      <p:grpSp>
        <p:nvGrpSpPr>
          <p:cNvPr id="2" name="Group 69">
            <a:extLst>
              <a:ext uri="{FF2B5EF4-FFF2-40B4-BE49-F238E27FC236}">
                <a16:creationId xmlns:a16="http://schemas.microsoft.com/office/drawing/2014/main" id="{4B1D3283-517F-BE48-370C-7F43690CEC92}"/>
              </a:ext>
            </a:extLst>
          </p:cNvPr>
          <p:cNvGrpSpPr>
            <a:grpSpLocks/>
          </p:cNvGrpSpPr>
          <p:nvPr/>
        </p:nvGrpSpPr>
        <p:grpSpPr bwMode="auto">
          <a:xfrm>
            <a:off x="3695700" y="2489200"/>
            <a:ext cx="571500" cy="711200"/>
            <a:chOff x="2328" y="1568"/>
            <a:chExt cx="360" cy="448"/>
          </a:xfrm>
        </p:grpSpPr>
        <p:graphicFrame>
          <p:nvGraphicFramePr>
            <p:cNvPr id="16453" name="Object 49">
              <a:extLst>
                <a:ext uri="{FF2B5EF4-FFF2-40B4-BE49-F238E27FC236}">
                  <a16:creationId xmlns:a16="http://schemas.microsoft.com/office/drawing/2014/main" id="{35B54EFA-BA08-0901-2B92-6DF32210D2F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28" y="1568"/>
            <a:ext cx="269" cy="4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CorelDRAW" r:id="rId20" imgW="332270" imgH="529438" progId="CorelDRAW.Graphic.13">
                    <p:embed/>
                  </p:oleObj>
                </mc:Choice>
                <mc:Fallback>
                  <p:oleObj name="CorelDRAW" r:id="rId20" imgW="332270" imgH="529438" progId="CorelDRAW.Graphic.13">
                    <p:embed/>
                    <p:pic>
                      <p:nvPicPr>
                        <p:cNvPr id="16453" name="Object 49">
                          <a:extLst>
                            <a:ext uri="{FF2B5EF4-FFF2-40B4-BE49-F238E27FC236}">
                              <a16:creationId xmlns:a16="http://schemas.microsoft.com/office/drawing/2014/main" id="{35B54EFA-BA08-0901-2B92-6DF32210D2F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8" y="1568"/>
                          <a:ext cx="269" cy="4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54" name="AutoShape 66">
              <a:extLst>
                <a:ext uri="{FF2B5EF4-FFF2-40B4-BE49-F238E27FC236}">
                  <a16:creationId xmlns:a16="http://schemas.microsoft.com/office/drawing/2014/main" id="{549B617B-D89D-6506-25F1-D239BC07E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968"/>
              <a:ext cx="336" cy="48"/>
            </a:xfrm>
            <a:prstGeom prst="flowChartPredefinedProcess">
              <a:avLst/>
            </a:prstGeom>
            <a:solidFill>
              <a:srgbClr val="008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n-US" sz="1800"/>
            </a:p>
          </p:txBody>
        </p:sp>
      </p:grpSp>
      <p:sp>
        <p:nvSpPr>
          <p:cNvPr id="120900" name="AutoShape 68">
            <a:extLst>
              <a:ext uri="{FF2B5EF4-FFF2-40B4-BE49-F238E27FC236}">
                <a16:creationId xmlns:a16="http://schemas.microsoft.com/office/drawing/2014/main" id="{CDA4F152-9F98-2713-512F-99CAD6577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305300"/>
            <a:ext cx="533400" cy="76200"/>
          </a:xfrm>
          <a:prstGeom prst="flowChartPredefinedProcess">
            <a:avLst/>
          </a:prstGeom>
          <a:solidFill>
            <a:srgbClr val="008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800"/>
          </a:p>
        </p:txBody>
      </p:sp>
      <p:graphicFrame>
        <p:nvGraphicFramePr>
          <p:cNvPr id="120902" name="Object 70">
            <a:extLst>
              <a:ext uri="{FF2B5EF4-FFF2-40B4-BE49-F238E27FC236}">
                <a16:creationId xmlns:a16="http://schemas.microsoft.com/office/drawing/2014/main" id="{101E0AD0-EF31-F8D5-4A09-EE04278D06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85038" y="3352800"/>
          <a:ext cx="334962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orelDRAW" r:id="rId22" imgW="271272" imgH="542544" progId="CorelDRAW.Graphic.13">
                  <p:embed/>
                </p:oleObj>
              </mc:Choice>
              <mc:Fallback>
                <p:oleObj name="CorelDRAW" r:id="rId22" imgW="271272" imgH="542544" progId="CorelDRAW.Graphic.13">
                  <p:embed/>
                  <p:pic>
                    <p:nvPicPr>
                      <p:cNvPr id="120902" name="Object 70">
                        <a:extLst>
                          <a:ext uri="{FF2B5EF4-FFF2-40B4-BE49-F238E27FC236}">
                            <a16:creationId xmlns:a16="http://schemas.microsoft.com/office/drawing/2014/main" id="{101E0AD0-EF31-F8D5-4A09-EE04278D06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5038" y="3352800"/>
                        <a:ext cx="334962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904" name="Object 72">
            <a:extLst>
              <a:ext uri="{FF2B5EF4-FFF2-40B4-BE49-F238E27FC236}">
                <a16:creationId xmlns:a16="http://schemas.microsoft.com/office/drawing/2014/main" id="{DF115F84-AF53-9022-0F4E-B69298B624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07000" y="3276600"/>
          <a:ext cx="334963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orelDRAW" r:id="rId24" imgW="271272" imgH="542544" progId="CorelDRAW.Graphic.13">
                  <p:embed/>
                </p:oleObj>
              </mc:Choice>
              <mc:Fallback>
                <p:oleObj name="CorelDRAW" r:id="rId24" imgW="271272" imgH="542544" progId="CorelDRAW.Graphic.13">
                  <p:embed/>
                  <p:pic>
                    <p:nvPicPr>
                      <p:cNvPr id="120904" name="Object 72">
                        <a:extLst>
                          <a:ext uri="{FF2B5EF4-FFF2-40B4-BE49-F238E27FC236}">
                            <a16:creationId xmlns:a16="http://schemas.microsoft.com/office/drawing/2014/main" id="{DF115F84-AF53-9022-0F4E-B69298B624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7000" y="3276600"/>
                        <a:ext cx="334963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906" name="Freeform 74">
            <a:extLst>
              <a:ext uri="{FF2B5EF4-FFF2-40B4-BE49-F238E27FC236}">
                <a16:creationId xmlns:a16="http://schemas.microsoft.com/office/drawing/2014/main" id="{0D16D20C-3346-FEA5-42BB-B22D06C308EF}"/>
              </a:ext>
            </a:extLst>
          </p:cNvPr>
          <p:cNvSpPr>
            <a:spLocks/>
          </p:cNvSpPr>
          <p:nvPr/>
        </p:nvSpPr>
        <p:spPr bwMode="auto">
          <a:xfrm>
            <a:off x="6705600" y="1092200"/>
            <a:ext cx="730250" cy="2273300"/>
          </a:xfrm>
          <a:custGeom>
            <a:avLst/>
            <a:gdLst>
              <a:gd name="T0" fmla="*/ 0 w 460"/>
              <a:gd name="T1" fmla="*/ 0 h 1432"/>
              <a:gd name="T2" fmla="*/ 2147483646 w 460"/>
              <a:gd name="T3" fmla="*/ 2147483646 h 1432"/>
              <a:gd name="T4" fmla="*/ 2147483646 w 460"/>
              <a:gd name="T5" fmla="*/ 2147483646 h 1432"/>
              <a:gd name="T6" fmla="*/ 2147483646 w 460"/>
              <a:gd name="T7" fmla="*/ 2147483646 h 1432"/>
              <a:gd name="T8" fmla="*/ 2147483646 w 460"/>
              <a:gd name="T9" fmla="*/ 2147483646 h 1432"/>
              <a:gd name="T10" fmla="*/ 2147483646 w 460"/>
              <a:gd name="T11" fmla="*/ 2147483646 h 1432"/>
              <a:gd name="T12" fmla="*/ 0 w 460"/>
              <a:gd name="T13" fmla="*/ 0 h 14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0"/>
              <a:gd name="T22" fmla="*/ 0 h 1432"/>
              <a:gd name="T23" fmla="*/ 460 w 460"/>
              <a:gd name="T24" fmla="*/ 1432 h 14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0" h="1432">
                <a:moveTo>
                  <a:pt x="0" y="0"/>
                </a:moveTo>
                <a:lnTo>
                  <a:pt x="248" y="1144"/>
                </a:lnTo>
                <a:lnTo>
                  <a:pt x="300" y="1004"/>
                </a:lnTo>
                <a:lnTo>
                  <a:pt x="460" y="1432"/>
                </a:lnTo>
                <a:lnTo>
                  <a:pt x="300" y="904"/>
                </a:lnTo>
                <a:lnTo>
                  <a:pt x="252" y="1040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0908" name="Freeform 76">
            <a:extLst>
              <a:ext uri="{FF2B5EF4-FFF2-40B4-BE49-F238E27FC236}">
                <a16:creationId xmlns:a16="http://schemas.microsoft.com/office/drawing/2014/main" id="{6D693373-B67C-23C3-F26E-B4413A8114C6}"/>
              </a:ext>
            </a:extLst>
          </p:cNvPr>
          <p:cNvSpPr>
            <a:spLocks/>
          </p:cNvSpPr>
          <p:nvPr/>
        </p:nvSpPr>
        <p:spPr bwMode="auto">
          <a:xfrm>
            <a:off x="4114800" y="1219200"/>
            <a:ext cx="2054225" cy="3111500"/>
          </a:xfrm>
          <a:custGeom>
            <a:avLst/>
            <a:gdLst>
              <a:gd name="T0" fmla="*/ 0 w 1294"/>
              <a:gd name="T1" fmla="*/ 2147483646 h 1960"/>
              <a:gd name="T2" fmla="*/ 2147483646 w 1294"/>
              <a:gd name="T3" fmla="*/ 2147483646 h 1960"/>
              <a:gd name="T4" fmla="*/ 2147483646 w 1294"/>
              <a:gd name="T5" fmla="*/ 0 h 1960"/>
              <a:gd name="T6" fmla="*/ 0 60000 65536"/>
              <a:gd name="T7" fmla="*/ 0 60000 65536"/>
              <a:gd name="T8" fmla="*/ 0 60000 65536"/>
              <a:gd name="T9" fmla="*/ 0 w 1294"/>
              <a:gd name="T10" fmla="*/ 0 h 1960"/>
              <a:gd name="T11" fmla="*/ 1294 w 1294"/>
              <a:gd name="T12" fmla="*/ 1960 h 19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4" h="1960">
                <a:moveTo>
                  <a:pt x="0" y="1960"/>
                </a:moveTo>
                <a:cubicBezTo>
                  <a:pt x="65" y="1727"/>
                  <a:pt x="174" y="886"/>
                  <a:pt x="390" y="560"/>
                </a:cubicBezTo>
                <a:cubicBezTo>
                  <a:pt x="606" y="234"/>
                  <a:pt x="1106" y="117"/>
                  <a:pt x="1294" y="0"/>
                </a:cubicBezTo>
              </a:path>
            </a:pathLst>
          </a:cu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0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0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0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0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0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0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0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20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20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0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20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20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20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20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20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2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20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2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20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20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20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20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20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2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20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12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120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12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12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120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120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120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120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120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120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120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120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120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120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120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120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120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120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500"/>
                                        <p:tgtEl>
                                          <p:spTgt spid="120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120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120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12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500"/>
                                        <p:tgtEl>
                                          <p:spTgt spid="120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20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500"/>
                                        <p:tgtEl>
                                          <p:spTgt spid="120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120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500"/>
                                        <p:tgtEl>
                                          <p:spTgt spid="120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500"/>
                                        <p:tgtEl>
                                          <p:spTgt spid="120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animBg="1"/>
      <p:bldP spid="120837" grpId="0" animBg="1"/>
      <p:bldP spid="120838" grpId="0" animBg="1"/>
      <p:bldP spid="120839" grpId="0" animBg="1"/>
      <p:bldP spid="120840" grpId="0" animBg="1"/>
      <p:bldP spid="120841" grpId="0" animBg="1"/>
      <p:bldP spid="120842" grpId="0" animBg="1"/>
      <p:bldP spid="120843" grpId="0"/>
      <p:bldP spid="120844" grpId="0"/>
      <p:bldP spid="120845" grpId="0"/>
      <p:bldP spid="120846" grpId="0"/>
      <p:bldP spid="120847" grpId="0"/>
      <p:bldP spid="120848" grpId="0"/>
      <p:bldP spid="120849" grpId="0" animBg="1"/>
      <p:bldP spid="120850" grpId="0" animBg="1"/>
      <p:bldP spid="120851" grpId="0" animBg="1"/>
      <p:bldP spid="120852" grpId="0"/>
      <p:bldP spid="120853" grpId="0"/>
      <p:bldP spid="120854" grpId="0"/>
      <p:bldP spid="120855" grpId="0"/>
      <p:bldP spid="120856" grpId="0"/>
      <p:bldP spid="120892" grpId="0" animBg="1"/>
      <p:bldP spid="120893" grpId="0"/>
      <p:bldP spid="120897" grpId="0"/>
      <p:bldP spid="1209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70" name="Picture 14" descr="20071029200334_little_fluffy_clouds">
            <a:extLst>
              <a:ext uri="{FF2B5EF4-FFF2-40B4-BE49-F238E27FC236}">
                <a16:creationId xmlns:a16="http://schemas.microsoft.com/office/drawing/2014/main" id="{36BFFB2A-91A6-C6EC-E383-5BD8B4FE334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47458" name="Rectangle 2">
            <a:extLst>
              <a:ext uri="{FF2B5EF4-FFF2-40B4-BE49-F238E27FC236}">
                <a16:creationId xmlns:a16="http://schemas.microsoft.com/office/drawing/2014/main" id="{0D2D196C-E0AB-B15E-B1B1-E4223654D0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System consist</a:t>
            </a: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B9EDEAE9-3195-6A42-87C2-93CB578DED4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4582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Meteo Satellite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(Met/Sat)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Ground Control Station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(GCS)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Central Meteo Station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(CMS)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Local Meteo Station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(LMS)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Movable Portable Station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(MPS)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Data &amp; Link Communication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(D&amp;LC)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Telemetry System Design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(TSD)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Command Control Center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(CCC)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Battery Command Post 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(BCP)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Rocket System Conceptual Design</a:t>
            </a:r>
            <a:r>
              <a: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(RSCD)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Transport &amp; Launching Conceptual Design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(T&amp;LCD)</a:t>
            </a:r>
            <a:endParaRPr 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7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7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7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7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47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4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287366AA-8D60-0DAF-6DD0-DCCF948C178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7" t="31779" r="6386" b="11002"/>
          <a:stretch>
            <a:fillRect/>
          </a:stretch>
        </p:blipFill>
        <p:spPr>
          <a:xfrm rot="20944093">
            <a:off x="0" y="1447800"/>
            <a:ext cx="5638800" cy="4510088"/>
          </a:xfrm>
          <a:noFill/>
        </p:spPr>
      </p:pic>
      <p:sp>
        <p:nvSpPr>
          <p:cNvPr id="104456" name="Rectangle 8">
            <a:extLst>
              <a:ext uri="{FF2B5EF4-FFF2-40B4-BE49-F238E27FC236}">
                <a16:creationId xmlns:a16="http://schemas.microsoft.com/office/drawing/2014/main" id="{DA70659B-B57B-2C00-3D99-7FBE46E0DEF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ROCKET SYSTEM</a:t>
            </a:r>
            <a:r>
              <a:rPr lang="en-US"/>
              <a:t> </a:t>
            </a:r>
          </a:p>
        </p:txBody>
      </p:sp>
      <p:pic>
        <p:nvPicPr>
          <p:cNvPr id="126978" name="Picture 2" descr="Lanser_02">
            <a:extLst>
              <a:ext uri="{FF2B5EF4-FFF2-40B4-BE49-F238E27FC236}">
                <a16:creationId xmlns:a16="http://schemas.microsoft.com/office/drawing/2014/main" id="{4E663FFD-9357-41C6-F779-C97B412CD5B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clrChange>
              <a:clrFrom>
                <a:srgbClr val="0B2057"/>
              </a:clrFrom>
              <a:clrTo>
                <a:srgbClr val="0B205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4963" y="0"/>
            <a:ext cx="6245225" cy="6858000"/>
          </a:xfrm>
          <a:noFill/>
        </p:spPr>
      </p:pic>
      <p:sp>
        <p:nvSpPr>
          <p:cNvPr id="20485" name="Rectangle 14">
            <a:extLst>
              <a:ext uri="{FF2B5EF4-FFF2-40B4-BE49-F238E27FC236}">
                <a16:creationId xmlns:a16="http://schemas.microsoft.com/office/drawing/2014/main" id="{5378CF49-23A9-0533-89A0-FF18D954B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1800"/>
          </a:p>
        </p:txBody>
      </p:sp>
      <p:sp>
        <p:nvSpPr>
          <p:cNvPr id="104460" name="Rectangle 12">
            <a:extLst>
              <a:ext uri="{FF2B5EF4-FFF2-40B4-BE49-F238E27FC236}">
                <a16:creationId xmlns:a16="http://schemas.microsoft.com/office/drawing/2014/main" id="{ED55C267-C7AE-675E-5D8B-43D71881804D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8305800" cy="4648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HYDRA - 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rocket system consist:</a:t>
            </a:r>
          </a:p>
          <a:p>
            <a:pPr eaLnBrk="1" hangingPunct="1">
              <a:buFontTx/>
              <a:buNone/>
              <a:defRPr/>
            </a:pPr>
            <a:r>
              <a:rPr lang="en-US" sz="2800"/>
              <a:t> </a:t>
            </a:r>
          </a:p>
          <a:p>
            <a:pPr eaLnBrk="1" hangingPunct="1">
              <a:buFontTx/>
              <a:buBlip>
                <a:blip r:embed="rId5"/>
              </a:buBlip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Rockets - </a:t>
            </a: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suppression, stimulation</a:t>
            </a:r>
          </a:p>
          <a:p>
            <a:pPr eaLnBrk="1" hangingPunct="1">
              <a:buFontTx/>
              <a:buBlip>
                <a:blip r:embed="rId5"/>
              </a:buBlip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Transport - </a:t>
            </a: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launching container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</a:p>
          <a:p>
            <a:pPr eaLnBrk="1" hangingPunct="1">
              <a:buFontTx/>
              <a:buBlip>
                <a:blip r:embed="rId5"/>
              </a:buBlip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Launching ramp </a:t>
            </a:r>
          </a:p>
          <a:p>
            <a:pPr eaLnBrk="1" hangingPunct="1">
              <a:buFontTx/>
              <a:buBlip>
                <a:blip r:embed="rId5"/>
              </a:buBlip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Starting device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</a:p>
          <a:p>
            <a:pPr eaLnBrk="1" hangingPunct="1">
              <a:buFontTx/>
              <a:buBlip>
                <a:blip r:embed="rId5"/>
              </a:buBlip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Control monitoring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4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4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4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4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4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4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4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4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4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4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4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4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10445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4995</TotalTime>
  <Words>2663</Words>
  <Application>Microsoft Office PowerPoint</Application>
  <PresentationFormat>Prikaz na zaslonu (4:3)</PresentationFormat>
  <Paragraphs>485</Paragraphs>
  <Slides>37</Slides>
  <Notes>35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37</vt:i4>
      </vt:variant>
    </vt:vector>
  </HeadingPairs>
  <TitlesOfParts>
    <vt:vector size="38" baseType="lpstr">
      <vt:lpstr>Default Design</vt:lpstr>
      <vt:lpstr>C O N F I D E N T I A L  C O N F I D E N T I A L  C O N F I D E N T I A L C O N F I D E N T I A L C O N F I D E N T I A L C O N F I D E N T I A L </vt:lpstr>
      <vt:lpstr>SYSTEM   FOR WEATHER MODIFICATION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System consist:</vt:lpstr>
      <vt:lpstr>ROCKET SYSTEM </vt:lpstr>
      <vt:lpstr>PowerPoint prezentacija</vt:lpstr>
      <vt:lpstr>PowerPoint prezentacija</vt:lpstr>
      <vt:lpstr>PowerPoint prezentacija</vt:lpstr>
      <vt:lpstr>Important: </vt:lpstr>
      <vt:lpstr>Technology - Rocket Propellant </vt:lpstr>
      <vt:lpstr>PowerPoint prezentacija</vt:lpstr>
      <vt:lpstr>TECHNOLOGICAL ACCESS</vt:lpstr>
      <vt:lpstr>PowerPoint prezentacija</vt:lpstr>
      <vt:lpstr>PowerPoint prezentacija</vt:lpstr>
      <vt:lpstr>PowerPoint prezentacija</vt:lpstr>
      <vt:lpstr>WHY DO WE THINK THAT OUR  TECHNOLOGY WOULD BE INTERESTING FOR YOU?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Abilities for the initial capacity </vt:lpstr>
      <vt:lpstr>PowerPoint prezentacija</vt:lpstr>
      <vt:lpstr>Civilian program, personnel training &amp; education </vt:lpstr>
      <vt:lpstr>Final variety products</vt:lpstr>
      <vt:lpstr>PowerPoint prezentacija</vt:lpstr>
      <vt:lpstr>Conclusion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Petar</dc:creator>
  <cp:lastModifiedBy>Igor Borna Drenjancevic</cp:lastModifiedBy>
  <cp:revision>378</cp:revision>
  <dcterms:created xsi:type="dcterms:W3CDTF">2007-04-15T13:37:13Z</dcterms:created>
  <dcterms:modified xsi:type="dcterms:W3CDTF">2023-07-22T08:26:50Z</dcterms:modified>
</cp:coreProperties>
</file>